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57" r:id="rId4"/>
    <p:sldId id="260" r:id="rId5"/>
    <p:sldId id="261" r:id="rId6"/>
    <p:sldId id="262" r:id="rId7"/>
    <p:sldId id="263" r:id="rId8"/>
    <p:sldId id="274" r:id="rId9"/>
    <p:sldId id="264" r:id="rId10"/>
    <p:sldId id="275" r:id="rId11"/>
    <p:sldId id="265" r:id="rId12"/>
    <p:sldId id="269" r:id="rId13"/>
    <p:sldId id="266" r:id="rId14"/>
    <p:sldId id="267" r:id="rId15"/>
    <p:sldId id="268" r:id="rId16"/>
    <p:sldId id="270" r:id="rId17"/>
    <p:sldId id="272" r:id="rId18"/>
    <p:sldId id="277" r:id="rId19"/>
    <p:sldId id="276" r:id="rId20"/>
    <p:sldId id="259" r:id="rId21"/>
    <p:sldId id="283" r:id="rId22"/>
    <p:sldId id="278" r:id="rId23"/>
    <p:sldId id="279" r:id="rId24"/>
    <p:sldId id="280" r:id="rId25"/>
    <p:sldId id="281" r:id="rId26"/>
    <p:sldId id="285" r:id="rId27"/>
    <p:sldId id="286" r:id="rId28"/>
    <p:sldId id="287" r:id="rId29"/>
    <p:sldId id="289" r:id="rId30"/>
    <p:sldId id="290" r:id="rId31"/>
    <p:sldId id="291" r:id="rId32"/>
    <p:sldId id="292" r:id="rId33"/>
    <p:sldId id="294" r:id="rId34"/>
    <p:sldId id="296" r:id="rId35"/>
    <p:sldId id="297" r:id="rId36"/>
    <p:sldId id="298" r:id="rId37"/>
    <p:sldId id="284" r:id="rId38"/>
    <p:sldId id="299" r:id="rId39"/>
    <p:sldId id="300" r:id="rId40"/>
    <p:sldId id="301" r:id="rId41"/>
    <p:sldId id="302" r:id="rId42"/>
    <p:sldId id="303" r:id="rId43"/>
    <p:sldId id="304" r:id="rId44"/>
    <p:sldId id="305" r:id="rId45"/>
    <p:sldId id="342"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56" r:id="rId61"/>
    <p:sldId id="321" r:id="rId62"/>
    <p:sldId id="320" r:id="rId63"/>
    <p:sldId id="323" r:id="rId64"/>
    <p:sldId id="322" r:id="rId65"/>
    <p:sldId id="324" r:id="rId66"/>
    <p:sldId id="325" r:id="rId67"/>
    <p:sldId id="343" r:id="rId68"/>
    <p:sldId id="344" r:id="rId69"/>
    <p:sldId id="345" r:id="rId70"/>
    <p:sldId id="348" r:id="rId71"/>
    <p:sldId id="346" r:id="rId72"/>
    <p:sldId id="347" r:id="rId73"/>
    <p:sldId id="349" r:id="rId74"/>
    <p:sldId id="350" r:id="rId75"/>
    <p:sldId id="326" r:id="rId76"/>
    <p:sldId id="352" r:id="rId77"/>
    <p:sldId id="327" r:id="rId78"/>
    <p:sldId id="329" r:id="rId79"/>
    <p:sldId id="330" r:id="rId80"/>
    <p:sldId id="353" r:id="rId81"/>
    <p:sldId id="331" r:id="rId82"/>
    <p:sldId id="332" r:id="rId83"/>
    <p:sldId id="355" r:id="rId84"/>
    <p:sldId id="333" r:id="rId85"/>
    <p:sldId id="334" r:id="rId86"/>
    <p:sldId id="354" r:id="rId87"/>
    <p:sldId id="351" r:id="rId88"/>
    <p:sldId id="335" r:id="rId89"/>
    <p:sldId id="336" r:id="rId90"/>
    <p:sldId id="337" r:id="rId91"/>
    <p:sldId id="338" r:id="rId92"/>
    <p:sldId id="339" r:id="rId93"/>
    <p:sldId id="340" r:id="rId94"/>
    <p:sldId id="341"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6" Type="http://schemas.openxmlformats.org/officeDocument/2006/relationships/image" Target="../media/image33.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6" Type="http://schemas.openxmlformats.org/officeDocument/2006/relationships/image" Target="../media/image33.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84C9D-39C0-4D30-82B7-13AE79A10B0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855CA57-F422-094B-A404-098FDF6DE02D}" type="pres">
      <dgm:prSet presAssocID="{15B84C9D-39C0-4D30-82B7-13AE79A10B0A}" presName="linear" presStyleCnt="0">
        <dgm:presLayoutVars>
          <dgm:animLvl val="lvl"/>
          <dgm:resizeHandles val="exact"/>
        </dgm:presLayoutVars>
      </dgm:prSet>
      <dgm:spPr/>
    </dgm:pt>
  </dgm:ptLst>
  <dgm:cxnLst>
    <dgm:cxn modelId="{98032483-BD7A-E842-B8B9-2CB33C407FDD}" type="presOf" srcId="{15B84C9D-39C0-4D30-82B7-13AE79A10B0A}" destId="{7855CA57-F422-094B-A404-098FDF6DE02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84C9D-39C0-4D30-82B7-13AE79A10B0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E153913-F9DA-4DA0-A0AC-2070EE72B300}">
      <dgm:prSet/>
      <dgm:spPr/>
      <dgm:t>
        <a:bodyPr/>
        <a:lstStyle/>
        <a:p>
          <a:r>
            <a:rPr lang="en-US"/>
            <a:t>NORMALIZATION</a:t>
          </a:r>
        </a:p>
      </dgm:t>
    </dgm:pt>
    <dgm:pt modelId="{146C8C82-E4C8-43A6-AC6E-B1665CF8752F}" type="parTrans" cxnId="{CE5D86EF-A684-483C-98FD-9C505171B5F4}">
      <dgm:prSet/>
      <dgm:spPr/>
      <dgm:t>
        <a:bodyPr/>
        <a:lstStyle/>
        <a:p>
          <a:endParaRPr lang="en-US"/>
        </a:p>
      </dgm:t>
    </dgm:pt>
    <dgm:pt modelId="{5CC70C55-2566-44E1-9946-ECEC483022B8}" type="sibTrans" cxnId="{CE5D86EF-A684-483C-98FD-9C505171B5F4}">
      <dgm:prSet/>
      <dgm:spPr/>
      <dgm:t>
        <a:bodyPr/>
        <a:lstStyle/>
        <a:p>
          <a:endParaRPr lang="en-US"/>
        </a:p>
      </dgm:t>
    </dgm:pt>
    <dgm:pt modelId="{5B9BABB7-F7DD-426A-98FA-5D744C2D2943}">
      <dgm:prSet/>
      <dgm:spPr/>
      <dgm:t>
        <a:bodyPr/>
        <a:lstStyle/>
        <a:p>
          <a:r>
            <a:rPr lang="en-US"/>
            <a:t>DISCRETIZATION</a:t>
          </a:r>
        </a:p>
      </dgm:t>
    </dgm:pt>
    <dgm:pt modelId="{E3126023-64BF-46D1-B7F8-EDE76ECE7B1B}" type="parTrans" cxnId="{3DB67C4A-E630-433F-B9AF-A19DADF71AEA}">
      <dgm:prSet/>
      <dgm:spPr/>
      <dgm:t>
        <a:bodyPr/>
        <a:lstStyle/>
        <a:p>
          <a:endParaRPr lang="en-US"/>
        </a:p>
      </dgm:t>
    </dgm:pt>
    <dgm:pt modelId="{3D9C88FD-7A40-4929-94F3-92E2B2297C8C}" type="sibTrans" cxnId="{3DB67C4A-E630-433F-B9AF-A19DADF71AEA}">
      <dgm:prSet/>
      <dgm:spPr/>
      <dgm:t>
        <a:bodyPr/>
        <a:lstStyle/>
        <a:p>
          <a:endParaRPr lang="en-US"/>
        </a:p>
      </dgm:t>
    </dgm:pt>
    <dgm:pt modelId="{B13A9CF7-2EF7-49D9-A19D-385C65E7BE16}">
      <dgm:prSet/>
      <dgm:spPr/>
      <dgm:t>
        <a:bodyPr/>
        <a:lstStyle/>
        <a:p>
          <a:r>
            <a:rPr lang="en-US"/>
            <a:t>MISSING VALUE ESTIMATION</a:t>
          </a:r>
        </a:p>
      </dgm:t>
    </dgm:pt>
    <dgm:pt modelId="{9E0958EB-B7C3-4367-9990-BC064B7B39D7}" type="parTrans" cxnId="{12C2D232-6834-44E4-A0B0-2340188342A0}">
      <dgm:prSet/>
      <dgm:spPr/>
      <dgm:t>
        <a:bodyPr/>
        <a:lstStyle/>
        <a:p>
          <a:endParaRPr lang="en-US"/>
        </a:p>
      </dgm:t>
    </dgm:pt>
    <dgm:pt modelId="{F5A46504-5665-4D1F-9B14-AC27CB8B2AD1}" type="sibTrans" cxnId="{12C2D232-6834-44E4-A0B0-2340188342A0}">
      <dgm:prSet/>
      <dgm:spPr/>
      <dgm:t>
        <a:bodyPr/>
        <a:lstStyle/>
        <a:p>
          <a:endParaRPr lang="en-US"/>
        </a:p>
      </dgm:t>
    </dgm:pt>
    <dgm:pt modelId="{BAB98365-E275-449D-9082-C304891946C7}">
      <dgm:prSet/>
      <dgm:spPr/>
      <dgm:t>
        <a:bodyPr/>
        <a:lstStyle/>
        <a:p>
          <a:r>
            <a:rPr lang="en-US"/>
            <a:t>SAMPLING</a:t>
          </a:r>
        </a:p>
      </dgm:t>
    </dgm:pt>
    <dgm:pt modelId="{12C53776-EAFA-49C7-A260-A82111B9253C}" type="parTrans" cxnId="{55E5AF5C-D04A-46BF-9D92-5442DC9E0245}">
      <dgm:prSet/>
      <dgm:spPr/>
      <dgm:t>
        <a:bodyPr/>
        <a:lstStyle/>
        <a:p>
          <a:endParaRPr lang="en-US"/>
        </a:p>
      </dgm:t>
    </dgm:pt>
    <dgm:pt modelId="{78BA3A67-A742-430D-9DA9-A7BDAF2A2659}" type="sibTrans" cxnId="{55E5AF5C-D04A-46BF-9D92-5442DC9E0245}">
      <dgm:prSet/>
      <dgm:spPr/>
      <dgm:t>
        <a:bodyPr/>
        <a:lstStyle/>
        <a:p>
          <a:endParaRPr lang="en-US"/>
        </a:p>
      </dgm:t>
    </dgm:pt>
    <dgm:pt modelId="{11E42FD4-5A01-4E90-95D0-36749A635776}">
      <dgm:prSet/>
      <dgm:spPr/>
      <dgm:t>
        <a:bodyPr/>
        <a:lstStyle/>
        <a:p>
          <a:r>
            <a:rPr lang="en-US"/>
            <a:t>FEATURE SELECTION</a:t>
          </a:r>
        </a:p>
      </dgm:t>
    </dgm:pt>
    <dgm:pt modelId="{CE76EAB5-CFD3-453A-80C6-17E550B851F0}" type="parTrans" cxnId="{38A2E64E-887C-41DA-B458-1E5372359369}">
      <dgm:prSet/>
      <dgm:spPr/>
      <dgm:t>
        <a:bodyPr/>
        <a:lstStyle/>
        <a:p>
          <a:endParaRPr lang="en-US"/>
        </a:p>
      </dgm:t>
    </dgm:pt>
    <dgm:pt modelId="{76F5D29D-3336-429E-95E8-FAB090F93E97}" type="sibTrans" cxnId="{38A2E64E-887C-41DA-B458-1E5372359369}">
      <dgm:prSet/>
      <dgm:spPr/>
      <dgm:t>
        <a:bodyPr/>
        <a:lstStyle/>
        <a:p>
          <a:endParaRPr lang="en-US"/>
        </a:p>
      </dgm:t>
    </dgm:pt>
    <dgm:pt modelId="{7855CA57-F422-094B-A404-098FDF6DE02D}" type="pres">
      <dgm:prSet presAssocID="{15B84C9D-39C0-4D30-82B7-13AE79A10B0A}" presName="linear" presStyleCnt="0">
        <dgm:presLayoutVars>
          <dgm:animLvl val="lvl"/>
          <dgm:resizeHandles val="exact"/>
        </dgm:presLayoutVars>
      </dgm:prSet>
      <dgm:spPr/>
    </dgm:pt>
    <dgm:pt modelId="{1198A23B-8967-0541-BC2B-81EB6AA14F4F}" type="pres">
      <dgm:prSet presAssocID="{EE153913-F9DA-4DA0-A0AC-2070EE72B300}" presName="parentText" presStyleLbl="node1" presStyleIdx="0" presStyleCnt="5">
        <dgm:presLayoutVars>
          <dgm:chMax val="0"/>
          <dgm:bulletEnabled val="1"/>
        </dgm:presLayoutVars>
      </dgm:prSet>
      <dgm:spPr/>
    </dgm:pt>
    <dgm:pt modelId="{1942B22D-A734-E04E-9A7D-E25ED8569E7A}" type="pres">
      <dgm:prSet presAssocID="{5CC70C55-2566-44E1-9946-ECEC483022B8}" presName="spacer" presStyleCnt="0"/>
      <dgm:spPr/>
    </dgm:pt>
    <dgm:pt modelId="{62C9AD0C-CA25-474F-B722-2AAFB6D09EEB}" type="pres">
      <dgm:prSet presAssocID="{5B9BABB7-F7DD-426A-98FA-5D744C2D2943}" presName="parentText" presStyleLbl="node1" presStyleIdx="1" presStyleCnt="5">
        <dgm:presLayoutVars>
          <dgm:chMax val="0"/>
          <dgm:bulletEnabled val="1"/>
        </dgm:presLayoutVars>
      </dgm:prSet>
      <dgm:spPr/>
    </dgm:pt>
    <dgm:pt modelId="{F7AEEDF4-C535-2249-ADA2-1FACDBAF3B81}" type="pres">
      <dgm:prSet presAssocID="{3D9C88FD-7A40-4929-94F3-92E2B2297C8C}" presName="spacer" presStyleCnt="0"/>
      <dgm:spPr/>
    </dgm:pt>
    <dgm:pt modelId="{057D67BF-D15E-994F-9624-B3A429AE219B}" type="pres">
      <dgm:prSet presAssocID="{B13A9CF7-2EF7-49D9-A19D-385C65E7BE16}" presName="parentText" presStyleLbl="node1" presStyleIdx="2" presStyleCnt="5">
        <dgm:presLayoutVars>
          <dgm:chMax val="0"/>
          <dgm:bulletEnabled val="1"/>
        </dgm:presLayoutVars>
      </dgm:prSet>
      <dgm:spPr/>
    </dgm:pt>
    <dgm:pt modelId="{7421D2AA-EE03-8840-8C87-ED7460BDC43B}" type="pres">
      <dgm:prSet presAssocID="{F5A46504-5665-4D1F-9B14-AC27CB8B2AD1}" presName="spacer" presStyleCnt="0"/>
      <dgm:spPr/>
    </dgm:pt>
    <dgm:pt modelId="{79B1E4EC-DB60-B246-93F1-35B1259BAA11}" type="pres">
      <dgm:prSet presAssocID="{BAB98365-E275-449D-9082-C304891946C7}" presName="parentText" presStyleLbl="node1" presStyleIdx="3" presStyleCnt="5">
        <dgm:presLayoutVars>
          <dgm:chMax val="0"/>
          <dgm:bulletEnabled val="1"/>
        </dgm:presLayoutVars>
      </dgm:prSet>
      <dgm:spPr/>
    </dgm:pt>
    <dgm:pt modelId="{523C7E82-C509-1041-8205-7ACE0CD9764C}" type="pres">
      <dgm:prSet presAssocID="{78BA3A67-A742-430D-9DA9-A7BDAF2A2659}" presName="spacer" presStyleCnt="0"/>
      <dgm:spPr/>
    </dgm:pt>
    <dgm:pt modelId="{335244FD-8AD5-9842-B921-FF88C03B90B7}" type="pres">
      <dgm:prSet presAssocID="{11E42FD4-5A01-4E90-95D0-36749A635776}" presName="parentText" presStyleLbl="node1" presStyleIdx="4" presStyleCnt="5">
        <dgm:presLayoutVars>
          <dgm:chMax val="0"/>
          <dgm:bulletEnabled val="1"/>
        </dgm:presLayoutVars>
      </dgm:prSet>
      <dgm:spPr/>
    </dgm:pt>
  </dgm:ptLst>
  <dgm:cxnLst>
    <dgm:cxn modelId="{1CDB0712-BA31-014C-816B-4E63BA534F96}" type="presOf" srcId="{5B9BABB7-F7DD-426A-98FA-5D744C2D2943}" destId="{62C9AD0C-CA25-474F-B722-2AAFB6D09EEB}" srcOrd="0" destOrd="0" presId="urn:microsoft.com/office/officeart/2005/8/layout/vList2"/>
    <dgm:cxn modelId="{12C2D232-6834-44E4-A0B0-2340188342A0}" srcId="{15B84C9D-39C0-4D30-82B7-13AE79A10B0A}" destId="{B13A9CF7-2EF7-49D9-A19D-385C65E7BE16}" srcOrd="2" destOrd="0" parTransId="{9E0958EB-B7C3-4367-9990-BC064B7B39D7}" sibTransId="{F5A46504-5665-4D1F-9B14-AC27CB8B2AD1}"/>
    <dgm:cxn modelId="{3DB67C4A-E630-433F-B9AF-A19DADF71AEA}" srcId="{15B84C9D-39C0-4D30-82B7-13AE79A10B0A}" destId="{5B9BABB7-F7DD-426A-98FA-5D744C2D2943}" srcOrd="1" destOrd="0" parTransId="{E3126023-64BF-46D1-B7F8-EDE76ECE7B1B}" sibTransId="{3D9C88FD-7A40-4929-94F3-92E2B2297C8C}"/>
    <dgm:cxn modelId="{38A2E64E-887C-41DA-B458-1E5372359369}" srcId="{15B84C9D-39C0-4D30-82B7-13AE79A10B0A}" destId="{11E42FD4-5A01-4E90-95D0-36749A635776}" srcOrd="4" destOrd="0" parTransId="{CE76EAB5-CFD3-453A-80C6-17E550B851F0}" sibTransId="{76F5D29D-3336-429E-95E8-FAB090F93E97}"/>
    <dgm:cxn modelId="{55E5AF5C-D04A-46BF-9D92-5442DC9E0245}" srcId="{15B84C9D-39C0-4D30-82B7-13AE79A10B0A}" destId="{BAB98365-E275-449D-9082-C304891946C7}" srcOrd="3" destOrd="0" parTransId="{12C53776-EAFA-49C7-A260-A82111B9253C}" sibTransId="{78BA3A67-A742-430D-9DA9-A7BDAF2A2659}"/>
    <dgm:cxn modelId="{7812B768-0440-FF4A-89A3-99942064147C}" type="presOf" srcId="{EE153913-F9DA-4DA0-A0AC-2070EE72B300}" destId="{1198A23B-8967-0541-BC2B-81EB6AA14F4F}" srcOrd="0" destOrd="0" presId="urn:microsoft.com/office/officeart/2005/8/layout/vList2"/>
    <dgm:cxn modelId="{98032483-BD7A-E842-B8B9-2CB33C407FDD}" type="presOf" srcId="{15B84C9D-39C0-4D30-82B7-13AE79A10B0A}" destId="{7855CA57-F422-094B-A404-098FDF6DE02D}" srcOrd="0" destOrd="0" presId="urn:microsoft.com/office/officeart/2005/8/layout/vList2"/>
    <dgm:cxn modelId="{502B458C-6DF2-444B-A3A2-5785758F1887}" type="presOf" srcId="{11E42FD4-5A01-4E90-95D0-36749A635776}" destId="{335244FD-8AD5-9842-B921-FF88C03B90B7}" srcOrd="0" destOrd="0" presId="urn:microsoft.com/office/officeart/2005/8/layout/vList2"/>
    <dgm:cxn modelId="{87FC96B8-F834-CC49-8386-D18E9EA5EA9A}" type="presOf" srcId="{BAB98365-E275-449D-9082-C304891946C7}" destId="{79B1E4EC-DB60-B246-93F1-35B1259BAA11}" srcOrd="0" destOrd="0" presId="urn:microsoft.com/office/officeart/2005/8/layout/vList2"/>
    <dgm:cxn modelId="{295B03D0-7369-EC48-8904-3F0EA0536F63}" type="presOf" srcId="{B13A9CF7-2EF7-49D9-A19D-385C65E7BE16}" destId="{057D67BF-D15E-994F-9624-B3A429AE219B}" srcOrd="0" destOrd="0" presId="urn:microsoft.com/office/officeart/2005/8/layout/vList2"/>
    <dgm:cxn modelId="{CE5D86EF-A684-483C-98FD-9C505171B5F4}" srcId="{15B84C9D-39C0-4D30-82B7-13AE79A10B0A}" destId="{EE153913-F9DA-4DA0-A0AC-2070EE72B300}" srcOrd="0" destOrd="0" parTransId="{146C8C82-E4C8-43A6-AC6E-B1665CF8752F}" sibTransId="{5CC70C55-2566-44E1-9946-ECEC483022B8}"/>
    <dgm:cxn modelId="{9B05C94B-0F8A-AE42-92DD-5789D88A3454}" type="presParOf" srcId="{7855CA57-F422-094B-A404-098FDF6DE02D}" destId="{1198A23B-8967-0541-BC2B-81EB6AA14F4F}" srcOrd="0" destOrd="0" presId="urn:microsoft.com/office/officeart/2005/8/layout/vList2"/>
    <dgm:cxn modelId="{38A9DD44-CC03-8541-A97E-306EF34E7E24}" type="presParOf" srcId="{7855CA57-F422-094B-A404-098FDF6DE02D}" destId="{1942B22D-A734-E04E-9A7D-E25ED8569E7A}" srcOrd="1" destOrd="0" presId="urn:microsoft.com/office/officeart/2005/8/layout/vList2"/>
    <dgm:cxn modelId="{E4439DA0-0AAB-AB42-BB85-45D46795EF40}" type="presParOf" srcId="{7855CA57-F422-094B-A404-098FDF6DE02D}" destId="{62C9AD0C-CA25-474F-B722-2AAFB6D09EEB}" srcOrd="2" destOrd="0" presId="urn:microsoft.com/office/officeart/2005/8/layout/vList2"/>
    <dgm:cxn modelId="{9EE2FD7E-65B6-144B-A30C-1BF48FE81E85}" type="presParOf" srcId="{7855CA57-F422-094B-A404-098FDF6DE02D}" destId="{F7AEEDF4-C535-2249-ADA2-1FACDBAF3B81}" srcOrd="3" destOrd="0" presId="urn:microsoft.com/office/officeart/2005/8/layout/vList2"/>
    <dgm:cxn modelId="{55BAB665-C114-3E45-8C2F-636C3E5E1582}" type="presParOf" srcId="{7855CA57-F422-094B-A404-098FDF6DE02D}" destId="{057D67BF-D15E-994F-9624-B3A429AE219B}" srcOrd="4" destOrd="0" presId="urn:microsoft.com/office/officeart/2005/8/layout/vList2"/>
    <dgm:cxn modelId="{31782604-95BB-9246-8C84-3D361164F567}" type="presParOf" srcId="{7855CA57-F422-094B-A404-098FDF6DE02D}" destId="{7421D2AA-EE03-8840-8C87-ED7460BDC43B}" srcOrd="5" destOrd="0" presId="urn:microsoft.com/office/officeart/2005/8/layout/vList2"/>
    <dgm:cxn modelId="{1FBE4837-2452-8D48-9015-F2B1D9678558}" type="presParOf" srcId="{7855CA57-F422-094B-A404-098FDF6DE02D}" destId="{79B1E4EC-DB60-B246-93F1-35B1259BAA11}" srcOrd="6" destOrd="0" presId="urn:microsoft.com/office/officeart/2005/8/layout/vList2"/>
    <dgm:cxn modelId="{41FCBFAD-49AE-AD45-87B0-6F72C7F83E9C}" type="presParOf" srcId="{7855CA57-F422-094B-A404-098FDF6DE02D}" destId="{523C7E82-C509-1041-8205-7ACE0CD9764C}" srcOrd="7" destOrd="0" presId="urn:microsoft.com/office/officeart/2005/8/layout/vList2"/>
    <dgm:cxn modelId="{BCBA5CB0-C1F2-5749-AC15-D5D204257F8A}" type="presParOf" srcId="{7855CA57-F422-094B-A404-098FDF6DE02D}" destId="{335244FD-8AD5-9842-B921-FF88C03B90B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B84C9D-39C0-4D30-82B7-13AE79A10B0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E153913-F9DA-4DA0-A0AC-2070EE72B300}">
      <dgm:prSet/>
      <dgm:spPr/>
      <dgm:t>
        <a:bodyPr/>
        <a:lstStyle/>
        <a:p>
          <a:r>
            <a:rPr lang="en-US" dirty="0"/>
            <a:t>NORMALIZATION</a:t>
          </a:r>
        </a:p>
      </dgm:t>
    </dgm:pt>
    <dgm:pt modelId="{146C8C82-E4C8-43A6-AC6E-B1665CF8752F}" type="parTrans" cxnId="{CE5D86EF-A684-483C-98FD-9C505171B5F4}">
      <dgm:prSet/>
      <dgm:spPr/>
      <dgm:t>
        <a:bodyPr/>
        <a:lstStyle/>
        <a:p>
          <a:endParaRPr lang="en-US"/>
        </a:p>
      </dgm:t>
    </dgm:pt>
    <dgm:pt modelId="{5CC70C55-2566-44E1-9946-ECEC483022B8}" type="sibTrans" cxnId="{CE5D86EF-A684-483C-98FD-9C505171B5F4}">
      <dgm:prSet/>
      <dgm:spPr/>
      <dgm:t>
        <a:bodyPr/>
        <a:lstStyle/>
        <a:p>
          <a:endParaRPr lang="en-US"/>
        </a:p>
      </dgm:t>
    </dgm:pt>
    <dgm:pt modelId="{7855CA57-F422-094B-A404-098FDF6DE02D}" type="pres">
      <dgm:prSet presAssocID="{15B84C9D-39C0-4D30-82B7-13AE79A10B0A}" presName="linear" presStyleCnt="0">
        <dgm:presLayoutVars>
          <dgm:animLvl val="lvl"/>
          <dgm:resizeHandles val="exact"/>
        </dgm:presLayoutVars>
      </dgm:prSet>
      <dgm:spPr/>
    </dgm:pt>
    <dgm:pt modelId="{1198A23B-8967-0541-BC2B-81EB6AA14F4F}" type="pres">
      <dgm:prSet presAssocID="{EE153913-F9DA-4DA0-A0AC-2070EE72B300}" presName="parentText" presStyleLbl="node1" presStyleIdx="0" presStyleCnt="1">
        <dgm:presLayoutVars>
          <dgm:chMax val="0"/>
          <dgm:bulletEnabled val="1"/>
        </dgm:presLayoutVars>
      </dgm:prSet>
      <dgm:spPr/>
    </dgm:pt>
  </dgm:ptLst>
  <dgm:cxnLst>
    <dgm:cxn modelId="{7812B768-0440-FF4A-89A3-99942064147C}" type="presOf" srcId="{EE153913-F9DA-4DA0-A0AC-2070EE72B300}" destId="{1198A23B-8967-0541-BC2B-81EB6AA14F4F}" srcOrd="0" destOrd="0" presId="urn:microsoft.com/office/officeart/2005/8/layout/vList2"/>
    <dgm:cxn modelId="{98032483-BD7A-E842-B8B9-2CB33C407FDD}" type="presOf" srcId="{15B84C9D-39C0-4D30-82B7-13AE79A10B0A}" destId="{7855CA57-F422-094B-A404-098FDF6DE02D}" srcOrd="0" destOrd="0" presId="urn:microsoft.com/office/officeart/2005/8/layout/vList2"/>
    <dgm:cxn modelId="{CE5D86EF-A684-483C-98FD-9C505171B5F4}" srcId="{15B84C9D-39C0-4D30-82B7-13AE79A10B0A}" destId="{EE153913-F9DA-4DA0-A0AC-2070EE72B300}" srcOrd="0" destOrd="0" parTransId="{146C8C82-E4C8-43A6-AC6E-B1665CF8752F}" sibTransId="{5CC70C55-2566-44E1-9946-ECEC483022B8}"/>
    <dgm:cxn modelId="{9B05C94B-0F8A-AE42-92DD-5789D88A3454}" type="presParOf" srcId="{7855CA57-F422-094B-A404-098FDF6DE02D}" destId="{1198A23B-8967-0541-BC2B-81EB6AA14F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84C9D-39C0-4D30-82B7-13AE79A10B0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B9BABB7-F7DD-426A-98FA-5D744C2D2943}">
      <dgm:prSet/>
      <dgm:spPr/>
      <dgm:t>
        <a:bodyPr/>
        <a:lstStyle/>
        <a:p>
          <a:r>
            <a:rPr lang="en-US" dirty="0"/>
            <a:t>DISCRETIZATION</a:t>
          </a:r>
        </a:p>
      </dgm:t>
    </dgm:pt>
    <dgm:pt modelId="{E3126023-64BF-46D1-B7F8-EDE76ECE7B1B}" type="parTrans" cxnId="{3DB67C4A-E630-433F-B9AF-A19DADF71AEA}">
      <dgm:prSet/>
      <dgm:spPr/>
      <dgm:t>
        <a:bodyPr/>
        <a:lstStyle/>
        <a:p>
          <a:endParaRPr lang="en-US"/>
        </a:p>
      </dgm:t>
    </dgm:pt>
    <dgm:pt modelId="{3D9C88FD-7A40-4929-94F3-92E2B2297C8C}" type="sibTrans" cxnId="{3DB67C4A-E630-433F-B9AF-A19DADF71AEA}">
      <dgm:prSet/>
      <dgm:spPr/>
      <dgm:t>
        <a:bodyPr/>
        <a:lstStyle/>
        <a:p>
          <a:endParaRPr lang="en-US"/>
        </a:p>
      </dgm:t>
    </dgm:pt>
    <dgm:pt modelId="{7855CA57-F422-094B-A404-098FDF6DE02D}" type="pres">
      <dgm:prSet presAssocID="{15B84C9D-39C0-4D30-82B7-13AE79A10B0A}" presName="linear" presStyleCnt="0">
        <dgm:presLayoutVars>
          <dgm:animLvl val="lvl"/>
          <dgm:resizeHandles val="exact"/>
        </dgm:presLayoutVars>
      </dgm:prSet>
      <dgm:spPr/>
    </dgm:pt>
    <dgm:pt modelId="{62C9AD0C-CA25-474F-B722-2AAFB6D09EEB}" type="pres">
      <dgm:prSet presAssocID="{5B9BABB7-F7DD-426A-98FA-5D744C2D2943}" presName="parentText" presStyleLbl="node1" presStyleIdx="0" presStyleCnt="1">
        <dgm:presLayoutVars>
          <dgm:chMax val="0"/>
          <dgm:bulletEnabled val="1"/>
        </dgm:presLayoutVars>
      </dgm:prSet>
      <dgm:spPr/>
    </dgm:pt>
  </dgm:ptLst>
  <dgm:cxnLst>
    <dgm:cxn modelId="{1CDB0712-BA31-014C-816B-4E63BA534F96}" type="presOf" srcId="{5B9BABB7-F7DD-426A-98FA-5D744C2D2943}" destId="{62C9AD0C-CA25-474F-B722-2AAFB6D09EEB}" srcOrd="0" destOrd="0" presId="urn:microsoft.com/office/officeart/2005/8/layout/vList2"/>
    <dgm:cxn modelId="{3DB67C4A-E630-433F-B9AF-A19DADF71AEA}" srcId="{15B84C9D-39C0-4D30-82B7-13AE79A10B0A}" destId="{5B9BABB7-F7DD-426A-98FA-5D744C2D2943}" srcOrd="0" destOrd="0" parTransId="{E3126023-64BF-46D1-B7F8-EDE76ECE7B1B}" sibTransId="{3D9C88FD-7A40-4929-94F3-92E2B2297C8C}"/>
    <dgm:cxn modelId="{98032483-BD7A-E842-B8B9-2CB33C407FDD}" type="presOf" srcId="{15B84C9D-39C0-4D30-82B7-13AE79A10B0A}" destId="{7855CA57-F422-094B-A404-098FDF6DE02D}" srcOrd="0" destOrd="0" presId="urn:microsoft.com/office/officeart/2005/8/layout/vList2"/>
    <dgm:cxn modelId="{E4439DA0-0AAB-AB42-BB85-45D46795EF40}" type="presParOf" srcId="{7855CA57-F422-094B-A404-098FDF6DE02D}" destId="{62C9AD0C-CA25-474F-B722-2AAFB6D09E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4D4DF6-1776-41CB-A147-8F523274395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7D33A2A-AF3E-43FE-91A5-17522A82F933}">
      <dgm:prSet custT="1"/>
      <dgm:spPr/>
      <dgm:t>
        <a:bodyPr/>
        <a:lstStyle/>
        <a:p>
          <a:r>
            <a:rPr lang="en-IN" sz="4000" b="0" i="0" dirty="0"/>
            <a:t>Histogram </a:t>
          </a:r>
          <a:endParaRPr lang="en-US" sz="4000" dirty="0"/>
        </a:p>
      </dgm:t>
    </dgm:pt>
    <dgm:pt modelId="{EF91267F-8E8D-43FB-937D-16903B629295}" type="parTrans" cxnId="{9B1B6DE3-1644-4137-88DF-813435B12901}">
      <dgm:prSet/>
      <dgm:spPr/>
      <dgm:t>
        <a:bodyPr/>
        <a:lstStyle/>
        <a:p>
          <a:endParaRPr lang="en-US" sz="4000"/>
        </a:p>
      </dgm:t>
    </dgm:pt>
    <dgm:pt modelId="{5D6CDE39-F0D6-4CBB-8AD3-7F267EBD2B35}" type="sibTrans" cxnId="{9B1B6DE3-1644-4137-88DF-813435B12901}">
      <dgm:prSet/>
      <dgm:spPr/>
      <dgm:t>
        <a:bodyPr/>
        <a:lstStyle/>
        <a:p>
          <a:endParaRPr lang="en-US" sz="4000"/>
        </a:p>
      </dgm:t>
    </dgm:pt>
    <dgm:pt modelId="{95F5052F-0BF4-497E-B2A0-10A2037A2ED6}">
      <dgm:prSet custT="1"/>
      <dgm:spPr/>
      <dgm:t>
        <a:bodyPr/>
        <a:lstStyle/>
        <a:p>
          <a:r>
            <a:rPr lang="en-IN" sz="4000" b="0" i="0"/>
            <a:t>Binning</a:t>
          </a:r>
          <a:endParaRPr lang="en-US" sz="4000"/>
        </a:p>
      </dgm:t>
    </dgm:pt>
    <dgm:pt modelId="{229D2107-11B4-4A83-AE1A-D7CF242F5690}" type="parTrans" cxnId="{D66619C8-EF7E-4A18-A162-23AEAF09B582}">
      <dgm:prSet/>
      <dgm:spPr/>
      <dgm:t>
        <a:bodyPr/>
        <a:lstStyle/>
        <a:p>
          <a:endParaRPr lang="en-US" sz="4000"/>
        </a:p>
      </dgm:t>
    </dgm:pt>
    <dgm:pt modelId="{16C9392F-0802-4FFB-9086-B790C52A22A5}" type="sibTrans" cxnId="{D66619C8-EF7E-4A18-A162-23AEAF09B582}">
      <dgm:prSet/>
      <dgm:spPr/>
      <dgm:t>
        <a:bodyPr/>
        <a:lstStyle/>
        <a:p>
          <a:endParaRPr lang="en-US" sz="4000"/>
        </a:p>
      </dgm:t>
    </dgm:pt>
    <dgm:pt modelId="{D739E2BC-D458-4607-8ADF-40342873894A}">
      <dgm:prSet custT="1"/>
      <dgm:spPr/>
      <dgm:t>
        <a:bodyPr/>
        <a:lstStyle/>
        <a:p>
          <a:r>
            <a:rPr lang="en-IN" sz="4000" b="0" i="0" dirty="0"/>
            <a:t>Clustering analysis</a:t>
          </a:r>
          <a:endParaRPr lang="en-US" sz="4000" dirty="0"/>
        </a:p>
      </dgm:t>
    </dgm:pt>
    <dgm:pt modelId="{6A69A692-2A33-4F66-9162-191CBEF8AA63}" type="parTrans" cxnId="{16893293-8AB5-411C-9999-12745B63EC2B}">
      <dgm:prSet/>
      <dgm:spPr/>
      <dgm:t>
        <a:bodyPr/>
        <a:lstStyle/>
        <a:p>
          <a:endParaRPr lang="en-US" sz="4000"/>
        </a:p>
      </dgm:t>
    </dgm:pt>
    <dgm:pt modelId="{F006CE7C-FB9D-4E4B-B9B3-A6ED772139C8}" type="sibTrans" cxnId="{16893293-8AB5-411C-9999-12745B63EC2B}">
      <dgm:prSet/>
      <dgm:spPr/>
      <dgm:t>
        <a:bodyPr/>
        <a:lstStyle/>
        <a:p>
          <a:endParaRPr lang="en-US" sz="4000"/>
        </a:p>
      </dgm:t>
    </dgm:pt>
    <dgm:pt modelId="{059BFF9B-A942-47EF-8544-6235A2255F2A}">
      <dgm:prSet custT="1"/>
      <dgm:spPr/>
      <dgm:t>
        <a:bodyPr/>
        <a:lstStyle/>
        <a:p>
          <a:r>
            <a:rPr lang="en-IN" sz="4000" b="0" i="0"/>
            <a:t>Decision tree analysis</a:t>
          </a:r>
          <a:endParaRPr lang="en-US" sz="4000"/>
        </a:p>
      </dgm:t>
    </dgm:pt>
    <dgm:pt modelId="{99033E5D-9D2F-4B82-A1C9-CB89F585630B}" type="parTrans" cxnId="{E7471E67-15BC-4C25-BF16-C75283F805AB}">
      <dgm:prSet/>
      <dgm:spPr/>
      <dgm:t>
        <a:bodyPr/>
        <a:lstStyle/>
        <a:p>
          <a:endParaRPr lang="en-US" sz="4000"/>
        </a:p>
      </dgm:t>
    </dgm:pt>
    <dgm:pt modelId="{39D26651-0A8C-4C11-A684-27597F3A2F80}" type="sibTrans" cxnId="{E7471E67-15BC-4C25-BF16-C75283F805AB}">
      <dgm:prSet/>
      <dgm:spPr/>
      <dgm:t>
        <a:bodyPr/>
        <a:lstStyle/>
        <a:p>
          <a:endParaRPr lang="en-US" sz="4000"/>
        </a:p>
      </dgm:t>
    </dgm:pt>
    <dgm:pt modelId="{D3656710-33D2-EA46-8FF5-48972237688B}" type="pres">
      <dgm:prSet presAssocID="{064D4DF6-1776-41CB-A147-8F5232743952}" presName="vert0" presStyleCnt="0">
        <dgm:presLayoutVars>
          <dgm:dir/>
          <dgm:animOne val="branch"/>
          <dgm:animLvl val="lvl"/>
        </dgm:presLayoutVars>
      </dgm:prSet>
      <dgm:spPr/>
    </dgm:pt>
    <dgm:pt modelId="{77C30145-355A-C547-B63C-F1BEA957DC40}" type="pres">
      <dgm:prSet presAssocID="{07D33A2A-AF3E-43FE-91A5-17522A82F933}" presName="thickLine" presStyleLbl="alignNode1" presStyleIdx="0" presStyleCnt="4"/>
      <dgm:spPr/>
    </dgm:pt>
    <dgm:pt modelId="{28823877-9027-EF41-8038-E76A14068161}" type="pres">
      <dgm:prSet presAssocID="{07D33A2A-AF3E-43FE-91A5-17522A82F933}" presName="horz1" presStyleCnt="0"/>
      <dgm:spPr/>
    </dgm:pt>
    <dgm:pt modelId="{F398FD10-E056-0841-99C6-42B0EF9F705B}" type="pres">
      <dgm:prSet presAssocID="{07D33A2A-AF3E-43FE-91A5-17522A82F933}" presName="tx1" presStyleLbl="revTx" presStyleIdx="0" presStyleCnt="4"/>
      <dgm:spPr/>
    </dgm:pt>
    <dgm:pt modelId="{2CDCD456-8C4C-3343-A2DB-03FE94C85DA3}" type="pres">
      <dgm:prSet presAssocID="{07D33A2A-AF3E-43FE-91A5-17522A82F933}" presName="vert1" presStyleCnt="0"/>
      <dgm:spPr/>
    </dgm:pt>
    <dgm:pt modelId="{B7DA3B71-DBA8-9948-89D2-2870ED06C7BC}" type="pres">
      <dgm:prSet presAssocID="{95F5052F-0BF4-497E-B2A0-10A2037A2ED6}" presName="thickLine" presStyleLbl="alignNode1" presStyleIdx="1" presStyleCnt="4"/>
      <dgm:spPr/>
    </dgm:pt>
    <dgm:pt modelId="{642972DC-1B2E-FA4A-91A5-EEAB9A026236}" type="pres">
      <dgm:prSet presAssocID="{95F5052F-0BF4-497E-B2A0-10A2037A2ED6}" presName="horz1" presStyleCnt="0"/>
      <dgm:spPr/>
    </dgm:pt>
    <dgm:pt modelId="{9EC9BAB8-1096-B141-AE22-673C591FCE6E}" type="pres">
      <dgm:prSet presAssocID="{95F5052F-0BF4-497E-B2A0-10A2037A2ED6}" presName="tx1" presStyleLbl="revTx" presStyleIdx="1" presStyleCnt="4"/>
      <dgm:spPr/>
    </dgm:pt>
    <dgm:pt modelId="{9ACF24A6-EC50-B340-A407-BDDF2EE09C25}" type="pres">
      <dgm:prSet presAssocID="{95F5052F-0BF4-497E-B2A0-10A2037A2ED6}" presName="vert1" presStyleCnt="0"/>
      <dgm:spPr/>
    </dgm:pt>
    <dgm:pt modelId="{CD7CA36B-6339-FE45-9FDD-89659A94400A}" type="pres">
      <dgm:prSet presAssocID="{D739E2BC-D458-4607-8ADF-40342873894A}" presName="thickLine" presStyleLbl="alignNode1" presStyleIdx="2" presStyleCnt="4"/>
      <dgm:spPr/>
    </dgm:pt>
    <dgm:pt modelId="{94EC7173-214E-2848-9572-C10BCE2BF830}" type="pres">
      <dgm:prSet presAssocID="{D739E2BC-D458-4607-8ADF-40342873894A}" presName="horz1" presStyleCnt="0"/>
      <dgm:spPr/>
    </dgm:pt>
    <dgm:pt modelId="{FF3C182B-D9A2-694A-959B-D8B1C476052B}" type="pres">
      <dgm:prSet presAssocID="{D739E2BC-D458-4607-8ADF-40342873894A}" presName="tx1" presStyleLbl="revTx" presStyleIdx="2" presStyleCnt="4"/>
      <dgm:spPr/>
    </dgm:pt>
    <dgm:pt modelId="{F2FC1E31-50C6-B740-BC6D-3AAA4F875409}" type="pres">
      <dgm:prSet presAssocID="{D739E2BC-D458-4607-8ADF-40342873894A}" presName="vert1" presStyleCnt="0"/>
      <dgm:spPr/>
    </dgm:pt>
    <dgm:pt modelId="{B6B4148B-971E-5846-9FE8-219E3C0E0291}" type="pres">
      <dgm:prSet presAssocID="{059BFF9B-A942-47EF-8544-6235A2255F2A}" presName="thickLine" presStyleLbl="alignNode1" presStyleIdx="3" presStyleCnt="4"/>
      <dgm:spPr/>
    </dgm:pt>
    <dgm:pt modelId="{12E69B83-FB32-9F40-AE2B-D055F38B2BF8}" type="pres">
      <dgm:prSet presAssocID="{059BFF9B-A942-47EF-8544-6235A2255F2A}" presName="horz1" presStyleCnt="0"/>
      <dgm:spPr/>
    </dgm:pt>
    <dgm:pt modelId="{2040B4F1-CCA5-1C47-B2D7-7D20E54E40F6}" type="pres">
      <dgm:prSet presAssocID="{059BFF9B-A942-47EF-8544-6235A2255F2A}" presName="tx1" presStyleLbl="revTx" presStyleIdx="3" presStyleCnt="4"/>
      <dgm:spPr/>
    </dgm:pt>
    <dgm:pt modelId="{558E961A-49E3-EE47-9CC9-DE2245AA3D77}" type="pres">
      <dgm:prSet presAssocID="{059BFF9B-A942-47EF-8544-6235A2255F2A}" presName="vert1" presStyleCnt="0"/>
      <dgm:spPr/>
    </dgm:pt>
  </dgm:ptLst>
  <dgm:cxnLst>
    <dgm:cxn modelId="{F1E3BE38-3E11-C541-B7EA-57549B628C2A}" type="presOf" srcId="{07D33A2A-AF3E-43FE-91A5-17522A82F933}" destId="{F398FD10-E056-0841-99C6-42B0EF9F705B}" srcOrd="0" destOrd="0" presId="urn:microsoft.com/office/officeart/2008/layout/LinedList"/>
    <dgm:cxn modelId="{A003A45D-C464-874A-B1F6-789A1759E9CF}" type="presOf" srcId="{064D4DF6-1776-41CB-A147-8F5232743952}" destId="{D3656710-33D2-EA46-8FF5-48972237688B}" srcOrd="0" destOrd="0" presId="urn:microsoft.com/office/officeart/2008/layout/LinedList"/>
    <dgm:cxn modelId="{69D9025F-F451-634E-A558-4C8F26648675}" type="presOf" srcId="{D739E2BC-D458-4607-8ADF-40342873894A}" destId="{FF3C182B-D9A2-694A-959B-D8B1C476052B}" srcOrd="0" destOrd="0" presId="urn:microsoft.com/office/officeart/2008/layout/LinedList"/>
    <dgm:cxn modelId="{E7471E67-15BC-4C25-BF16-C75283F805AB}" srcId="{064D4DF6-1776-41CB-A147-8F5232743952}" destId="{059BFF9B-A942-47EF-8544-6235A2255F2A}" srcOrd="3" destOrd="0" parTransId="{99033E5D-9D2F-4B82-A1C9-CB89F585630B}" sibTransId="{39D26651-0A8C-4C11-A684-27597F3A2F80}"/>
    <dgm:cxn modelId="{1CA05F7D-7E20-1F4D-AAF9-B12198F886F3}" type="presOf" srcId="{059BFF9B-A942-47EF-8544-6235A2255F2A}" destId="{2040B4F1-CCA5-1C47-B2D7-7D20E54E40F6}" srcOrd="0" destOrd="0" presId="urn:microsoft.com/office/officeart/2008/layout/LinedList"/>
    <dgm:cxn modelId="{16893293-8AB5-411C-9999-12745B63EC2B}" srcId="{064D4DF6-1776-41CB-A147-8F5232743952}" destId="{D739E2BC-D458-4607-8ADF-40342873894A}" srcOrd="2" destOrd="0" parTransId="{6A69A692-2A33-4F66-9162-191CBEF8AA63}" sibTransId="{F006CE7C-FB9D-4E4B-B9B3-A6ED772139C8}"/>
    <dgm:cxn modelId="{E1ABCAC5-A5C4-6146-A76B-D5459E7D1130}" type="presOf" srcId="{95F5052F-0BF4-497E-B2A0-10A2037A2ED6}" destId="{9EC9BAB8-1096-B141-AE22-673C591FCE6E}" srcOrd="0" destOrd="0" presId="urn:microsoft.com/office/officeart/2008/layout/LinedList"/>
    <dgm:cxn modelId="{D66619C8-EF7E-4A18-A162-23AEAF09B582}" srcId="{064D4DF6-1776-41CB-A147-8F5232743952}" destId="{95F5052F-0BF4-497E-B2A0-10A2037A2ED6}" srcOrd="1" destOrd="0" parTransId="{229D2107-11B4-4A83-AE1A-D7CF242F5690}" sibTransId="{16C9392F-0802-4FFB-9086-B790C52A22A5}"/>
    <dgm:cxn modelId="{9B1B6DE3-1644-4137-88DF-813435B12901}" srcId="{064D4DF6-1776-41CB-A147-8F5232743952}" destId="{07D33A2A-AF3E-43FE-91A5-17522A82F933}" srcOrd="0" destOrd="0" parTransId="{EF91267F-8E8D-43FB-937D-16903B629295}" sibTransId="{5D6CDE39-F0D6-4CBB-8AD3-7F267EBD2B35}"/>
    <dgm:cxn modelId="{8361EB5B-13DF-E14A-B8B6-CEC4253AEAB2}" type="presParOf" srcId="{D3656710-33D2-EA46-8FF5-48972237688B}" destId="{77C30145-355A-C547-B63C-F1BEA957DC40}" srcOrd="0" destOrd="0" presId="urn:microsoft.com/office/officeart/2008/layout/LinedList"/>
    <dgm:cxn modelId="{1C4E77F4-8813-2D43-B6BE-8D3460FC8847}" type="presParOf" srcId="{D3656710-33D2-EA46-8FF5-48972237688B}" destId="{28823877-9027-EF41-8038-E76A14068161}" srcOrd="1" destOrd="0" presId="urn:microsoft.com/office/officeart/2008/layout/LinedList"/>
    <dgm:cxn modelId="{73973400-C148-1348-AA82-9AD58E46D154}" type="presParOf" srcId="{28823877-9027-EF41-8038-E76A14068161}" destId="{F398FD10-E056-0841-99C6-42B0EF9F705B}" srcOrd="0" destOrd="0" presId="urn:microsoft.com/office/officeart/2008/layout/LinedList"/>
    <dgm:cxn modelId="{6035CA8E-D790-6C48-80E6-9C620EDD52C2}" type="presParOf" srcId="{28823877-9027-EF41-8038-E76A14068161}" destId="{2CDCD456-8C4C-3343-A2DB-03FE94C85DA3}" srcOrd="1" destOrd="0" presId="urn:microsoft.com/office/officeart/2008/layout/LinedList"/>
    <dgm:cxn modelId="{9AAF3D53-995A-5942-ADF9-D1AAFC8A3813}" type="presParOf" srcId="{D3656710-33D2-EA46-8FF5-48972237688B}" destId="{B7DA3B71-DBA8-9948-89D2-2870ED06C7BC}" srcOrd="2" destOrd="0" presId="urn:microsoft.com/office/officeart/2008/layout/LinedList"/>
    <dgm:cxn modelId="{D300904B-EAE1-9641-B568-3DEBCDF6D2D1}" type="presParOf" srcId="{D3656710-33D2-EA46-8FF5-48972237688B}" destId="{642972DC-1B2E-FA4A-91A5-EEAB9A026236}" srcOrd="3" destOrd="0" presId="urn:microsoft.com/office/officeart/2008/layout/LinedList"/>
    <dgm:cxn modelId="{C212E88F-93A4-F143-94AA-F36172002306}" type="presParOf" srcId="{642972DC-1B2E-FA4A-91A5-EEAB9A026236}" destId="{9EC9BAB8-1096-B141-AE22-673C591FCE6E}" srcOrd="0" destOrd="0" presId="urn:microsoft.com/office/officeart/2008/layout/LinedList"/>
    <dgm:cxn modelId="{7F8CB733-DFC0-F34C-AE43-99EC357600AB}" type="presParOf" srcId="{642972DC-1B2E-FA4A-91A5-EEAB9A026236}" destId="{9ACF24A6-EC50-B340-A407-BDDF2EE09C25}" srcOrd="1" destOrd="0" presId="urn:microsoft.com/office/officeart/2008/layout/LinedList"/>
    <dgm:cxn modelId="{F9B1450C-71CF-6E4D-B842-2352A8CB64C3}" type="presParOf" srcId="{D3656710-33D2-EA46-8FF5-48972237688B}" destId="{CD7CA36B-6339-FE45-9FDD-89659A94400A}" srcOrd="4" destOrd="0" presId="urn:microsoft.com/office/officeart/2008/layout/LinedList"/>
    <dgm:cxn modelId="{41BF71FE-D2D6-3E4E-ABE6-48AC4396DDAC}" type="presParOf" srcId="{D3656710-33D2-EA46-8FF5-48972237688B}" destId="{94EC7173-214E-2848-9572-C10BCE2BF830}" srcOrd="5" destOrd="0" presId="urn:microsoft.com/office/officeart/2008/layout/LinedList"/>
    <dgm:cxn modelId="{B1E323D9-10C6-6043-8099-236B67D00ED5}" type="presParOf" srcId="{94EC7173-214E-2848-9572-C10BCE2BF830}" destId="{FF3C182B-D9A2-694A-959B-D8B1C476052B}" srcOrd="0" destOrd="0" presId="urn:microsoft.com/office/officeart/2008/layout/LinedList"/>
    <dgm:cxn modelId="{E20B761C-6BAF-9F4D-BA37-F55B4F8D15B8}" type="presParOf" srcId="{94EC7173-214E-2848-9572-C10BCE2BF830}" destId="{F2FC1E31-50C6-B740-BC6D-3AAA4F875409}" srcOrd="1" destOrd="0" presId="urn:microsoft.com/office/officeart/2008/layout/LinedList"/>
    <dgm:cxn modelId="{05883AE6-9777-1F4F-8FF3-3A7D71EB18E4}" type="presParOf" srcId="{D3656710-33D2-EA46-8FF5-48972237688B}" destId="{B6B4148B-971E-5846-9FE8-219E3C0E0291}" srcOrd="6" destOrd="0" presId="urn:microsoft.com/office/officeart/2008/layout/LinedList"/>
    <dgm:cxn modelId="{0501908D-7599-3245-A38E-EF8FEC69FDAF}" type="presParOf" srcId="{D3656710-33D2-EA46-8FF5-48972237688B}" destId="{12E69B83-FB32-9F40-AE2B-D055F38B2BF8}" srcOrd="7" destOrd="0" presId="urn:microsoft.com/office/officeart/2008/layout/LinedList"/>
    <dgm:cxn modelId="{62CDDD7B-2641-3648-9A63-FC5166CDAA0A}" type="presParOf" srcId="{12E69B83-FB32-9F40-AE2B-D055F38B2BF8}" destId="{2040B4F1-CCA5-1C47-B2D7-7D20E54E40F6}" srcOrd="0" destOrd="0" presId="urn:microsoft.com/office/officeart/2008/layout/LinedList"/>
    <dgm:cxn modelId="{98B74F7D-E9D2-0A46-8BD8-BF7031714D5C}" type="presParOf" srcId="{12E69B83-FB32-9F40-AE2B-D055F38B2BF8}" destId="{558E961A-49E3-EE47-9CC9-DE2245AA3D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4C8AA1-A5EA-4A68-80DF-A983066D09A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F4B2369-F484-4CC7-8571-F8E6D95139CF}">
      <dgm:prSet custT="1"/>
      <dgm:spPr/>
      <dgm:t>
        <a:bodyPr/>
        <a:lstStyle/>
        <a:p>
          <a:pPr>
            <a:lnSpc>
              <a:spcPct val="100000"/>
            </a:lnSpc>
          </a:pPr>
          <a:r>
            <a:rPr lang="en-IN" sz="1800" b="1" i="0"/>
            <a:t>Algorithm: K mean:</a:t>
          </a:r>
          <a:endParaRPr lang="en-US" sz="1800"/>
        </a:p>
      </dgm:t>
    </dgm:pt>
    <dgm:pt modelId="{5E98AD82-50F2-4F54-819E-F969CC00DDDD}" type="parTrans" cxnId="{EF4F9B15-4DAC-4A8E-9681-A0DF3F047D94}">
      <dgm:prSet/>
      <dgm:spPr/>
      <dgm:t>
        <a:bodyPr/>
        <a:lstStyle/>
        <a:p>
          <a:endParaRPr lang="en-US" sz="1800"/>
        </a:p>
      </dgm:t>
    </dgm:pt>
    <dgm:pt modelId="{683FDB20-4B7F-499B-AEBA-754F238D910E}" type="sibTrans" cxnId="{EF4F9B15-4DAC-4A8E-9681-A0DF3F047D94}">
      <dgm:prSet/>
      <dgm:spPr/>
      <dgm:t>
        <a:bodyPr/>
        <a:lstStyle/>
        <a:p>
          <a:endParaRPr lang="en-US" sz="1800"/>
        </a:p>
      </dgm:t>
    </dgm:pt>
    <dgm:pt modelId="{BC24285B-849C-45F6-BC83-69F4359EBAA4}">
      <dgm:prSet custT="1"/>
      <dgm:spPr/>
      <dgm:t>
        <a:bodyPr/>
        <a:lstStyle/>
        <a:p>
          <a:pPr>
            <a:lnSpc>
              <a:spcPct val="100000"/>
            </a:lnSpc>
          </a:pPr>
          <a:r>
            <a:rPr lang="en-IN" sz="1800" b="1" dirty="0"/>
            <a:t>Input:</a:t>
          </a:r>
          <a:r>
            <a:rPr lang="en-IN" sz="1800" dirty="0"/>
            <a:t> K: The number of clusters in which the dataset has to be divided D: A dataset containing N number of objects</a:t>
          </a:r>
          <a:endParaRPr lang="en-US" sz="1800" dirty="0"/>
        </a:p>
      </dgm:t>
    </dgm:pt>
    <dgm:pt modelId="{355525EB-FFA5-4387-B730-D869643304AB}" type="parTrans" cxnId="{00AE1EB7-31C7-4BD9-B746-5486FC3B0624}">
      <dgm:prSet/>
      <dgm:spPr/>
      <dgm:t>
        <a:bodyPr/>
        <a:lstStyle/>
        <a:p>
          <a:endParaRPr lang="en-US" sz="1800"/>
        </a:p>
      </dgm:t>
    </dgm:pt>
    <dgm:pt modelId="{7286E3F5-4A75-409D-8DAE-430E8F4F6877}" type="sibTrans" cxnId="{00AE1EB7-31C7-4BD9-B746-5486FC3B0624}">
      <dgm:prSet/>
      <dgm:spPr/>
      <dgm:t>
        <a:bodyPr/>
        <a:lstStyle/>
        <a:p>
          <a:endParaRPr lang="en-US" sz="1800"/>
        </a:p>
      </dgm:t>
    </dgm:pt>
    <dgm:pt modelId="{0DDC5554-5FCD-4F8B-8101-C0C72B52A46C}">
      <dgm:prSet custT="1"/>
      <dgm:spPr/>
      <dgm:t>
        <a:bodyPr/>
        <a:lstStyle/>
        <a:p>
          <a:pPr>
            <a:lnSpc>
              <a:spcPct val="100000"/>
            </a:lnSpc>
          </a:pPr>
          <a:r>
            <a:rPr lang="en-IN" sz="1800" b="1"/>
            <a:t>Output:</a:t>
          </a:r>
          <a:r>
            <a:rPr lang="en-IN" sz="1800"/>
            <a:t> A dataset of K clusters </a:t>
          </a:r>
          <a:endParaRPr lang="en-US" sz="1800"/>
        </a:p>
      </dgm:t>
    </dgm:pt>
    <dgm:pt modelId="{F862381D-5DC0-4D7C-B0FF-E3D3CC2CCDC9}" type="parTrans" cxnId="{54669DAA-F732-431D-B228-98AEA63CCF4C}">
      <dgm:prSet/>
      <dgm:spPr/>
      <dgm:t>
        <a:bodyPr/>
        <a:lstStyle/>
        <a:p>
          <a:endParaRPr lang="en-US" sz="1800"/>
        </a:p>
      </dgm:t>
    </dgm:pt>
    <dgm:pt modelId="{CA6DDAD9-7925-4918-8EDA-7FC7BF27AFEB}" type="sibTrans" cxnId="{54669DAA-F732-431D-B228-98AEA63CCF4C}">
      <dgm:prSet/>
      <dgm:spPr/>
      <dgm:t>
        <a:bodyPr/>
        <a:lstStyle/>
        <a:p>
          <a:endParaRPr lang="en-US" sz="1800"/>
        </a:p>
      </dgm:t>
    </dgm:pt>
    <dgm:pt modelId="{6A85BAF8-95A2-48C6-9063-8C3D3D52C7F3}">
      <dgm:prSet custT="1"/>
      <dgm:spPr/>
      <dgm:t>
        <a:bodyPr/>
        <a:lstStyle/>
        <a:p>
          <a:pPr>
            <a:lnSpc>
              <a:spcPct val="100000"/>
            </a:lnSpc>
          </a:pPr>
          <a:r>
            <a:rPr lang="en-IN" sz="1800" b="1" i="0"/>
            <a:t>Method:</a:t>
          </a:r>
          <a:endParaRPr lang="en-US" sz="1800"/>
        </a:p>
      </dgm:t>
    </dgm:pt>
    <dgm:pt modelId="{5573A7B8-386E-49EE-A152-F7EA6C6D1297}" type="parTrans" cxnId="{58D12148-818C-490F-B2EF-1B8A8A739947}">
      <dgm:prSet/>
      <dgm:spPr/>
      <dgm:t>
        <a:bodyPr/>
        <a:lstStyle/>
        <a:p>
          <a:endParaRPr lang="en-US" sz="1800"/>
        </a:p>
      </dgm:t>
    </dgm:pt>
    <dgm:pt modelId="{95605E62-270E-4FC2-A5BC-C4FBC1BF357A}" type="sibTrans" cxnId="{58D12148-818C-490F-B2EF-1B8A8A739947}">
      <dgm:prSet/>
      <dgm:spPr/>
      <dgm:t>
        <a:bodyPr/>
        <a:lstStyle/>
        <a:p>
          <a:endParaRPr lang="en-US" sz="1800"/>
        </a:p>
      </dgm:t>
    </dgm:pt>
    <dgm:pt modelId="{B86EC6DE-3652-4376-B4C8-9FCF511AACC6}">
      <dgm:prSet custT="1"/>
      <dgm:spPr/>
      <dgm:t>
        <a:bodyPr/>
        <a:lstStyle/>
        <a:p>
          <a:pPr>
            <a:lnSpc>
              <a:spcPct val="100000"/>
            </a:lnSpc>
          </a:pPr>
          <a:r>
            <a:rPr lang="en-IN" sz="1800" b="0" i="0"/>
            <a:t>Randomly assign K objects from the dataset(D) as cluster centres(C)</a:t>
          </a:r>
          <a:endParaRPr lang="en-US" sz="1800"/>
        </a:p>
      </dgm:t>
    </dgm:pt>
    <dgm:pt modelId="{91267797-B039-49C1-AA82-B122692BB5D9}" type="parTrans" cxnId="{AC99C81B-00C5-4B27-94F2-6604011DBD6B}">
      <dgm:prSet/>
      <dgm:spPr/>
      <dgm:t>
        <a:bodyPr/>
        <a:lstStyle/>
        <a:p>
          <a:endParaRPr lang="en-US" sz="1800"/>
        </a:p>
      </dgm:t>
    </dgm:pt>
    <dgm:pt modelId="{BD7CF287-C0BF-4895-8E9E-41BD307DB14B}" type="sibTrans" cxnId="{AC99C81B-00C5-4B27-94F2-6604011DBD6B}">
      <dgm:prSet/>
      <dgm:spPr/>
      <dgm:t>
        <a:bodyPr/>
        <a:lstStyle/>
        <a:p>
          <a:endParaRPr lang="en-US" sz="1800"/>
        </a:p>
      </dgm:t>
    </dgm:pt>
    <dgm:pt modelId="{30DE3590-CFC5-4AD0-91B8-7D30D8127C0D}">
      <dgm:prSet custT="1"/>
      <dgm:spPr/>
      <dgm:t>
        <a:bodyPr/>
        <a:lstStyle/>
        <a:p>
          <a:pPr>
            <a:lnSpc>
              <a:spcPct val="100000"/>
            </a:lnSpc>
          </a:pPr>
          <a:r>
            <a:rPr lang="en-IN" sz="1800" b="0" i="0"/>
            <a:t>(Re) Assign each object to which object is most similar based upon mean values.</a:t>
          </a:r>
          <a:endParaRPr lang="en-US" sz="1800"/>
        </a:p>
      </dgm:t>
    </dgm:pt>
    <dgm:pt modelId="{50E7D463-8EFC-4F6F-A155-6375D08B3354}" type="parTrans" cxnId="{5ED03ED9-88A6-41DF-9135-0F9B1A96F74F}">
      <dgm:prSet/>
      <dgm:spPr/>
      <dgm:t>
        <a:bodyPr/>
        <a:lstStyle/>
        <a:p>
          <a:endParaRPr lang="en-US" sz="1800"/>
        </a:p>
      </dgm:t>
    </dgm:pt>
    <dgm:pt modelId="{AD040B60-73A4-4AA3-9E3B-A7E671A11515}" type="sibTrans" cxnId="{5ED03ED9-88A6-41DF-9135-0F9B1A96F74F}">
      <dgm:prSet/>
      <dgm:spPr/>
      <dgm:t>
        <a:bodyPr/>
        <a:lstStyle/>
        <a:p>
          <a:endParaRPr lang="en-US" sz="1800"/>
        </a:p>
      </dgm:t>
    </dgm:pt>
    <dgm:pt modelId="{D15B7B5C-C19D-4228-A401-25A215DF0070}">
      <dgm:prSet custT="1"/>
      <dgm:spPr/>
      <dgm:t>
        <a:bodyPr/>
        <a:lstStyle/>
        <a:p>
          <a:pPr>
            <a:lnSpc>
              <a:spcPct val="100000"/>
            </a:lnSpc>
          </a:pPr>
          <a:r>
            <a:rPr lang="en-IN" sz="1800" b="0" i="0"/>
            <a:t>Update Cluster means, i.e., Recalculate the mean of each cluster with the updated values.</a:t>
          </a:r>
          <a:endParaRPr lang="en-US" sz="1800"/>
        </a:p>
      </dgm:t>
    </dgm:pt>
    <dgm:pt modelId="{3847C3B1-6262-409D-822A-A908CF56A5BE}" type="parTrans" cxnId="{6754789D-6D50-4CC7-A4CF-896791E9E43F}">
      <dgm:prSet/>
      <dgm:spPr/>
      <dgm:t>
        <a:bodyPr/>
        <a:lstStyle/>
        <a:p>
          <a:endParaRPr lang="en-US" sz="1800"/>
        </a:p>
      </dgm:t>
    </dgm:pt>
    <dgm:pt modelId="{CC17B12E-1462-42A4-97C1-21F51EC02692}" type="sibTrans" cxnId="{6754789D-6D50-4CC7-A4CF-896791E9E43F}">
      <dgm:prSet/>
      <dgm:spPr/>
      <dgm:t>
        <a:bodyPr/>
        <a:lstStyle/>
        <a:p>
          <a:endParaRPr lang="en-US" sz="1800"/>
        </a:p>
      </dgm:t>
    </dgm:pt>
    <dgm:pt modelId="{CAFBF64B-FBB4-4B5C-A641-6E99BA7A13C4}">
      <dgm:prSet custT="1"/>
      <dgm:spPr/>
      <dgm:t>
        <a:bodyPr/>
        <a:lstStyle/>
        <a:p>
          <a:pPr>
            <a:lnSpc>
              <a:spcPct val="100000"/>
            </a:lnSpc>
          </a:pPr>
          <a:r>
            <a:rPr lang="en-IN" sz="1800" b="0" i="0"/>
            <a:t>Repeat Step 4 until no change occurs.</a:t>
          </a:r>
          <a:endParaRPr lang="en-US" sz="1800"/>
        </a:p>
      </dgm:t>
    </dgm:pt>
    <dgm:pt modelId="{26AA771E-C3AE-47F3-AC57-EBEE60B25E09}" type="parTrans" cxnId="{49DCEAD9-C5B9-42E3-BF6E-D6DBBC14F1C2}">
      <dgm:prSet/>
      <dgm:spPr/>
      <dgm:t>
        <a:bodyPr/>
        <a:lstStyle/>
        <a:p>
          <a:endParaRPr lang="en-US" sz="1800"/>
        </a:p>
      </dgm:t>
    </dgm:pt>
    <dgm:pt modelId="{6BAF0F96-A965-436D-886D-5959CD845BE4}" type="sibTrans" cxnId="{49DCEAD9-C5B9-42E3-BF6E-D6DBBC14F1C2}">
      <dgm:prSet/>
      <dgm:spPr/>
      <dgm:t>
        <a:bodyPr/>
        <a:lstStyle/>
        <a:p>
          <a:endParaRPr lang="en-US" sz="1800"/>
        </a:p>
      </dgm:t>
    </dgm:pt>
    <dgm:pt modelId="{07B0B657-6D04-4E6B-81B1-FA0038BE59A1}" type="pres">
      <dgm:prSet presAssocID="{7E4C8AA1-A5EA-4A68-80DF-A983066D09AF}" presName="root" presStyleCnt="0">
        <dgm:presLayoutVars>
          <dgm:dir/>
          <dgm:resizeHandles val="exact"/>
        </dgm:presLayoutVars>
      </dgm:prSet>
      <dgm:spPr/>
    </dgm:pt>
    <dgm:pt modelId="{4E01093C-88B8-45EA-A33F-856E4EF8C604}" type="pres">
      <dgm:prSet presAssocID="{8F4B2369-F484-4CC7-8571-F8E6D95139CF}" presName="compNode" presStyleCnt="0"/>
      <dgm:spPr/>
    </dgm:pt>
    <dgm:pt modelId="{0DD6165F-304E-415D-A404-A48507651E69}" type="pres">
      <dgm:prSet presAssocID="{8F4B2369-F484-4CC7-8571-F8E6D95139CF}" presName="bgRect" presStyleLbl="bgShp" presStyleIdx="0" presStyleCnt="8"/>
      <dgm:spPr/>
    </dgm:pt>
    <dgm:pt modelId="{79D67562-A9DE-432C-8986-C82A1A229C04}" type="pres">
      <dgm:prSet presAssocID="{8F4B2369-F484-4CC7-8571-F8E6D95139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18C9516C-CC87-424D-BF93-E03209C1F38F}" type="pres">
      <dgm:prSet presAssocID="{8F4B2369-F484-4CC7-8571-F8E6D95139CF}" presName="spaceRect" presStyleCnt="0"/>
      <dgm:spPr/>
    </dgm:pt>
    <dgm:pt modelId="{7FA9F38D-98DE-4FFB-9BF8-A1E97795F8F2}" type="pres">
      <dgm:prSet presAssocID="{8F4B2369-F484-4CC7-8571-F8E6D95139CF}" presName="parTx" presStyleLbl="revTx" presStyleIdx="0" presStyleCnt="8">
        <dgm:presLayoutVars>
          <dgm:chMax val="0"/>
          <dgm:chPref val="0"/>
        </dgm:presLayoutVars>
      </dgm:prSet>
      <dgm:spPr/>
    </dgm:pt>
    <dgm:pt modelId="{E0DA93A1-BECC-4386-BD91-7AF99BC42158}" type="pres">
      <dgm:prSet presAssocID="{683FDB20-4B7F-499B-AEBA-754F238D910E}" presName="sibTrans" presStyleCnt="0"/>
      <dgm:spPr/>
    </dgm:pt>
    <dgm:pt modelId="{118AF6AA-B612-4413-AD14-EA67AD1A946B}" type="pres">
      <dgm:prSet presAssocID="{BC24285B-849C-45F6-BC83-69F4359EBAA4}" presName="compNode" presStyleCnt="0"/>
      <dgm:spPr/>
    </dgm:pt>
    <dgm:pt modelId="{301C6D54-48E3-419B-B2F6-F9F0273E1179}" type="pres">
      <dgm:prSet presAssocID="{BC24285B-849C-45F6-BC83-69F4359EBAA4}" presName="bgRect" presStyleLbl="bgShp" presStyleIdx="1" presStyleCnt="8"/>
      <dgm:spPr/>
    </dgm:pt>
    <dgm:pt modelId="{F9FCE5D7-CC7C-4812-9D81-0112D4D049B7}" type="pres">
      <dgm:prSet presAssocID="{BC24285B-849C-45F6-BC83-69F4359EBAA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F7C7E1AC-6128-4C53-9D43-916600251450}" type="pres">
      <dgm:prSet presAssocID="{BC24285B-849C-45F6-BC83-69F4359EBAA4}" presName="spaceRect" presStyleCnt="0"/>
      <dgm:spPr/>
    </dgm:pt>
    <dgm:pt modelId="{2BFACBF8-E678-4B33-BD45-88041B217462}" type="pres">
      <dgm:prSet presAssocID="{BC24285B-849C-45F6-BC83-69F4359EBAA4}" presName="parTx" presStyleLbl="revTx" presStyleIdx="1" presStyleCnt="8">
        <dgm:presLayoutVars>
          <dgm:chMax val="0"/>
          <dgm:chPref val="0"/>
        </dgm:presLayoutVars>
      </dgm:prSet>
      <dgm:spPr/>
    </dgm:pt>
    <dgm:pt modelId="{BD3DA7AC-DEBF-4723-9519-3092B2A61DB1}" type="pres">
      <dgm:prSet presAssocID="{7286E3F5-4A75-409D-8DAE-430E8F4F6877}" presName="sibTrans" presStyleCnt="0"/>
      <dgm:spPr/>
    </dgm:pt>
    <dgm:pt modelId="{8735B445-70FF-4384-9223-9A480D3D764F}" type="pres">
      <dgm:prSet presAssocID="{0DDC5554-5FCD-4F8B-8101-C0C72B52A46C}" presName="compNode" presStyleCnt="0"/>
      <dgm:spPr/>
    </dgm:pt>
    <dgm:pt modelId="{FA7DD726-A1DD-42F6-B775-29A645879704}" type="pres">
      <dgm:prSet presAssocID="{0DDC5554-5FCD-4F8B-8101-C0C72B52A46C}" presName="bgRect" presStyleLbl="bgShp" presStyleIdx="2" presStyleCnt="8"/>
      <dgm:spPr/>
    </dgm:pt>
    <dgm:pt modelId="{552B2D68-C312-4595-A1AE-201CD03E96FD}" type="pres">
      <dgm:prSet presAssocID="{0DDC5554-5FCD-4F8B-8101-C0C72B52A46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B075DC2F-F602-44C9-AC48-F30C104D86BA}" type="pres">
      <dgm:prSet presAssocID="{0DDC5554-5FCD-4F8B-8101-C0C72B52A46C}" presName="spaceRect" presStyleCnt="0"/>
      <dgm:spPr/>
    </dgm:pt>
    <dgm:pt modelId="{D7A6D0D5-ACE8-4DCD-9C0A-D97FCC1CF5BA}" type="pres">
      <dgm:prSet presAssocID="{0DDC5554-5FCD-4F8B-8101-C0C72B52A46C}" presName="parTx" presStyleLbl="revTx" presStyleIdx="2" presStyleCnt="8">
        <dgm:presLayoutVars>
          <dgm:chMax val="0"/>
          <dgm:chPref val="0"/>
        </dgm:presLayoutVars>
      </dgm:prSet>
      <dgm:spPr/>
    </dgm:pt>
    <dgm:pt modelId="{1CE88424-F4E9-4140-B7E5-E567535A6761}" type="pres">
      <dgm:prSet presAssocID="{CA6DDAD9-7925-4918-8EDA-7FC7BF27AFEB}" presName="sibTrans" presStyleCnt="0"/>
      <dgm:spPr/>
    </dgm:pt>
    <dgm:pt modelId="{CD63A683-3328-4189-A6DD-DA91B797CDC0}" type="pres">
      <dgm:prSet presAssocID="{6A85BAF8-95A2-48C6-9063-8C3D3D52C7F3}" presName="compNode" presStyleCnt="0"/>
      <dgm:spPr/>
    </dgm:pt>
    <dgm:pt modelId="{CD34704C-9467-4908-82C3-130D2CBC7594}" type="pres">
      <dgm:prSet presAssocID="{6A85BAF8-95A2-48C6-9063-8C3D3D52C7F3}" presName="bgRect" presStyleLbl="bgShp" presStyleIdx="3" presStyleCnt="8"/>
      <dgm:spPr/>
    </dgm:pt>
    <dgm:pt modelId="{B04DA1DB-58D6-4EF8-9653-B7A90FB5ABEF}" type="pres">
      <dgm:prSet presAssocID="{6A85BAF8-95A2-48C6-9063-8C3D3D52C7F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rcles with Arrows"/>
        </a:ext>
      </dgm:extLst>
    </dgm:pt>
    <dgm:pt modelId="{AE3D280F-458D-48BE-A378-492B4DB0FCCD}" type="pres">
      <dgm:prSet presAssocID="{6A85BAF8-95A2-48C6-9063-8C3D3D52C7F3}" presName="spaceRect" presStyleCnt="0"/>
      <dgm:spPr/>
    </dgm:pt>
    <dgm:pt modelId="{B009D8C6-096E-4883-B8BB-A8EE5C5CC2AA}" type="pres">
      <dgm:prSet presAssocID="{6A85BAF8-95A2-48C6-9063-8C3D3D52C7F3}" presName="parTx" presStyleLbl="revTx" presStyleIdx="3" presStyleCnt="8">
        <dgm:presLayoutVars>
          <dgm:chMax val="0"/>
          <dgm:chPref val="0"/>
        </dgm:presLayoutVars>
      </dgm:prSet>
      <dgm:spPr/>
    </dgm:pt>
    <dgm:pt modelId="{25F83410-CE73-4136-AD60-0F1668936A01}" type="pres">
      <dgm:prSet presAssocID="{95605E62-270E-4FC2-A5BC-C4FBC1BF357A}" presName="sibTrans" presStyleCnt="0"/>
      <dgm:spPr/>
    </dgm:pt>
    <dgm:pt modelId="{F09FBCAA-E61C-42D0-8851-298E087D12B1}" type="pres">
      <dgm:prSet presAssocID="{B86EC6DE-3652-4376-B4C8-9FCF511AACC6}" presName="compNode" presStyleCnt="0"/>
      <dgm:spPr/>
    </dgm:pt>
    <dgm:pt modelId="{CD5590AF-231F-49E0-A9C1-79126FF6155D}" type="pres">
      <dgm:prSet presAssocID="{B86EC6DE-3652-4376-B4C8-9FCF511AACC6}" presName="bgRect" presStyleLbl="bgShp" presStyleIdx="4" presStyleCnt="8"/>
      <dgm:spPr/>
    </dgm:pt>
    <dgm:pt modelId="{84FD6E91-95A9-4252-9F15-87AD273A0A78}" type="pres">
      <dgm:prSet presAssocID="{B86EC6DE-3652-4376-B4C8-9FCF511AACC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AB1F21FE-913B-469F-8515-11FAA49DAD0C}" type="pres">
      <dgm:prSet presAssocID="{B86EC6DE-3652-4376-B4C8-9FCF511AACC6}" presName="spaceRect" presStyleCnt="0"/>
      <dgm:spPr/>
    </dgm:pt>
    <dgm:pt modelId="{AFAFBC33-15B6-4E92-9F28-912C60E478E9}" type="pres">
      <dgm:prSet presAssocID="{B86EC6DE-3652-4376-B4C8-9FCF511AACC6}" presName="parTx" presStyleLbl="revTx" presStyleIdx="4" presStyleCnt="8">
        <dgm:presLayoutVars>
          <dgm:chMax val="0"/>
          <dgm:chPref val="0"/>
        </dgm:presLayoutVars>
      </dgm:prSet>
      <dgm:spPr/>
    </dgm:pt>
    <dgm:pt modelId="{FE590ECD-3835-4BBC-9080-E9E84652EF56}" type="pres">
      <dgm:prSet presAssocID="{BD7CF287-C0BF-4895-8E9E-41BD307DB14B}" presName="sibTrans" presStyleCnt="0"/>
      <dgm:spPr/>
    </dgm:pt>
    <dgm:pt modelId="{544216DF-23CA-414D-A763-7BEE63BCE0DC}" type="pres">
      <dgm:prSet presAssocID="{30DE3590-CFC5-4AD0-91B8-7D30D8127C0D}" presName="compNode" presStyleCnt="0"/>
      <dgm:spPr/>
    </dgm:pt>
    <dgm:pt modelId="{8DFD1130-65F3-4CB1-BCD8-AC2EB112FDB5}" type="pres">
      <dgm:prSet presAssocID="{30DE3590-CFC5-4AD0-91B8-7D30D8127C0D}" presName="bgRect" presStyleLbl="bgShp" presStyleIdx="5" presStyleCnt="8"/>
      <dgm:spPr/>
    </dgm:pt>
    <dgm:pt modelId="{18EE7486-C16B-4DDD-AD57-ACC75AACDDB5}" type="pres">
      <dgm:prSet presAssocID="{30DE3590-CFC5-4AD0-91B8-7D30D8127C0D}"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lowchart"/>
        </a:ext>
      </dgm:extLst>
    </dgm:pt>
    <dgm:pt modelId="{CA05FFA5-42E0-43A5-9D70-F28EED34253A}" type="pres">
      <dgm:prSet presAssocID="{30DE3590-CFC5-4AD0-91B8-7D30D8127C0D}" presName="spaceRect" presStyleCnt="0"/>
      <dgm:spPr/>
    </dgm:pt>
    <dgm:pt modelId="{EFAE0170-1FFC-441E-AE62-0EE4C0CCC976}" type="pres">
      <dgm:prSet presAssocID="{30DE3590-CFC5-4AD0-91B8-7D30D8127C0D}" presName="parTx" presStyleLbl="revTx" presStyleIdx="5" presStyleCnt="8">
        <dgm:presLayoutVars>
          <dgm:chMax val="0"/>
          <dgm:chPref val="0"/>
        </dgm:presLayoutVars>
      </dgm:prSet>
      <dgm:spPr/>
    </dgm:pt>
    <dgm:pt modelId="{12005190-84A3-42EA-8AC5-CC1684691E3A}" type="pres">
      <dgm:prSet presAssocID="{AD040B60-73A4-4AA3-9E3B-A7E671A11515}" presName="sibTrans" presStyleCnt="0"/>
      <dgm:spPr/>
    </dgm:pt>
    <dgm:pt modelId="{9F788394-EDB2-46B8-951B-9E5E631ECC2B}" type="pres">
      <dgm:prSet presAssocID="{D15B7B5C-C19D-4228-A401-25A215DF0070}" presName="compNode" presStyleCnt="0"/>
      <dgm:spPr/>
    </dgm:pt>
    <dgm:pt modelId="{15E342AE-4124-4A60-BA00-D65213309494}" type="pres">
      <dgm:prSet presAssocID="{D15B7B5C-C19D-4228-A401-25A215DF0070}" presName="bgRect" presStyleLbl="bgShp" presStyleIdx="6" presStyleCnt="8"/>
      <dgm:spPr/>
    </dgm:pt>
    <dgm:pt modelId="{9EC189F3-66ED-4471-905A-3957AB9A9371}" type="pres">
      <dgm:prSet presAssocID="{D15B7B5C-C19D-4228-A401-25A215DF007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alculator"/>
        </a:ext>
      </dgm:extLst>
    </dgm:pt>
    <dgm:pt modelId="{F27ED920-2212-4527-A0A4-2AED29DD06BF}" type="pres">
      <dgm:prSet presAssocID="{D15B7B5C-C19D-4228-A401-25A215DF0070}" presName="spaceRect" presStyleCnt="0"/>
      <dgm:spPr/>
    </dgm:pt>
    <dgm:pt modelId="{CF8D15B0-E190-4B02-900B-9C91D75652A7}" type="pres">
      <dgm:prSet presAssocID="{D15B7B5C-C19D-4228-A401-25A215DF0070}" presName="parTx" presStyleLbl="revTx" presStyleIdx="6" presStyleCnt="8">
        <dgm:presLayoutVars>
          <dgm:chMax val="0"/>
          <dgm:chPref val="0"/>
        </dgm:presLayoutVars>
      </dgm:prSet>
      <dgm:spPr/>
    </dgm:pt>
    <dgm:pt modelId="{EE477C3D-BBCE-4722-857A-808A6460BC3F}" type="pres">
      <dgm:prSet presAssocID="{CC17B12E-1462-42A4-97C1-21F51EC02692}" presName="sibTrans" presStyleCnt="0"/>
      <dgm:spPr/>
    </dgm:pt>
    <dgm:pt modelId="{DC5E8A7B-24D3-4E3C-B6C0-0F049A6D5738}" type="pres">
      <dgm:prSet presAssocID="{CAFBF64B-FBB4-4B5C-A641-6E99BA7A13C4}" presName="compNode" presStyleCnt="0"/>
      <dgm:spPr/>
    </dgm:pt>
    <dgm:pt modelId="{537E741F-C26B-4519-8BFA-42C51787A4DE}" type="pres">
      <dgm:prSet presAssocID="{CAFBF64B-FBB4-4B5C-A641-6E99BA7A13C4}" presName="bgRect" presStyleLbl="bgShp" presStyleIdx="7" presStyleCnt="8"/>
      <dgm:spPr/>
    </dgm:pt>
    <dgm:pt modelId="{2EFBC354-5C22-443C-9990-82A4ADE71BD9}" type="pres">
      <dgm:prSet presAssocID="{CAFBF64B-FBB4-4B5C-A641-6E99BA7A13C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orkflow"/>
        </a:ext>
      </dgm:extLst>
    </dgm:pt>
    <dgm:pt modelId="{E361ED40-C67A-4F1A-B8DF-5002F80705AF}" type="pres">
      <dgm:prSet presAssocID="{CAFBF64B-FBB4-4B5C-A641-6E99BA7A13C4}" presName="spaceRect" presStyleCnt="0"/>
      <dgm:spPr/>
    </dgm:pt>
    <dgm:pt modelId="{9D86EF55-F076-46D2-B743-43C7DAD0F496}" type="pres">
      <dgm:prSet presAssocID="{CAFBF64B-FBB4-4B5C-A641-6E99BA7A13C4}" presName="parTx" presStyleLbl="revTx" presStyleIdx="7" presStyleCnt="8">
        <dgm:presLayoutVars>
          <dgm:chMax val="0"/>
          <dgm:chPref val="0"/>
        </dgm:presLayoutVars>
      </dgm:prSet>
      <dgm:spPr/>
    </dgm:pt>
  </dgm:ptLst>
  <dgm:cxnLst>
    <dgm:cxn modelId="{0E20840B-4580-164E-A00F-306AF21386E2}" type="presOf" srcId="{B86EC6DE-3652-4376-B4C8-9FCF511AACC6}" destId="{AFAFBC33-15B6-4E92-9F28-912C60E478E9}" srcOrd="0" destOrd="0" presId="urn:microsoft.com/office/officeart/2018/2/layout/IconVerticalSolidList"/>
    <dgm:cxn modelId="{459F540F-7143-9A40-86B5-2C12AE5545D4}" type="presOf" srcId="{BC24285B-849C-45F6-BC83-69F4359EBAA4}" destId="{2BFACBF8-E678-4B33-BD45-88041B217462}" srcOrd="0" destOrd="0" presId="urn:microsoft.com/office/officeart/2018/2/layout/IconVerticalSolidList"/>
    <dgm:cxn modelId="{EF4F9B15-4DAC-4A8E-9681-A0DF3F047D94}" srcId="{7E4C8AA1-A5EA-4A68-80DF-A983066D09AF}" destId="{8F4B2369-F484-4CC7-8571-F8E6D95139CF}" srcOrd="0" destOrd="0" parTransId="{5E98AD82-50F2-4F54-819E-F969CC00DDDD}" sibTransId="{683FDB20-4B7F-499B-AEBA-754F238D910E}"/>
    <dgm:cxn modelId="{AC99C81B-00C5-4B27-94F2-6604011DBD6B}" srcId="{7E4C8AA1-A5EA-4A68-80DF-A983066D09AF}" destId="{B86EC6DE-3652-4376-B4C8-9FCF511AACC6}" srcOrd="4" destOrd="0" parTransId="{91267797-B039-49C1-AA82-B122692BB5D9}" sibTransId="{BD7CF287-C0BF-4895-8E9E-41BD307DB14B}"/>
    <dgm:cxn modelId="{B1B0663D-293F-E14A-AE6B-7BBEF471A335}" type="presOf" srcId="{CAFBF64B-FBB4-4B5C-A641-6E99BA7A13C4}" destId="{9D86EF55-F076-46D2-B743-43C7DAD0F496}" srcOrd="0" destOrd="0" presId="urn:microsoft.com/office/officeart/2018/2/layout/IconVerticalSolidList"/>
    <dgm:cxn modelId="{58D12148-818C-490F-B2EF-1B8A8A739947}" srcId="{7E4C8AA1-A5EA-4A68-80DF-A983066D09AF}" destId="{6A85BAF8-95A2-48C6-9063-8C3D3D52C7F3}" srcOrd="3" destOrd="0" parTransId="{5573A7B8-386E-49EE-A152-F7EA6C6D1297}" sibTransId="{95605E62-270E-4FC2-A5BC-C4FBC1BF357A}"/>
    <dgm:cxn modelId="{D7CC6549-0FF9-D942-B5C4-0133799D5EF7}" type="presOf" srcId="{30DE3590-CFC5-4AD0-91B8-7D30D8127C0D}" destId="{EFAE0170-1FFC-441E-AE62-0EE4C0CCC976}" srcOrd="0" destOrd="0" presId="urn:microsoft.com/office/officeart/2018/2/layout/IconVerticalSolidList"/>
    <dgm:cxn modelId="{D0805E67-2AFC-8648-9F1C-30D90F204710}" type="presOf" srcId="{6A85BAF8-95A2-48C6-9063-8C3D3D52C7F3}" destId="{B009D8C6-096E-4883-B8BB-A8EE5C5CC2AA}" srcOrd="0" destOrd="0" presId="urn:microsoft.com/office/officeart/2018/2/layout/IconVerticalSolidList"/>
    <dgm:cxn modelId="{825D3D73-99E6-564F-9B59-CB37BCE69CC0}" type="presOf" srcId="{D15B7B5C-C19D-4228-A401-25A215DF0070}" destId="{CF8D15B0-E190-4B02-900B-9C91D75652A7}" srcOrd="0" destOrd="0" presId="urn:microsoft.com/office/officeart/2018/2/layout/IconVerticalSolidList"/>
    <dgm:cxn modelId="{15B4FF85-E01D-8043-86E2-36FB4422A31E}" type="presOf" srcId="{7E4C8AA1-A5EA-4A68-80DF-A983066D09AF}" destId="{07B0B657-6D04-4E6B-81B1-FA0038BE59A1}" srcOrd="0" destOrd="0" presId="urn:microsoft.com/office/officeart/2018/2/layout/IconVerticalSolidList"/>
    <dgm:cxn modelId="{6754789D-6D50-4CC7-A4CF-896791E9E43F}" srcId="{7E4C8AA1-A5EA-4A68-80DF-A983066D09AF}" destId="{D15B7B5C-C19D-4228-A401-25A215DF0070}" srcOrd="6" destOrd="0" parTransId="{3847C3B1-6262-409D-822A-A908CF56A5BE}" sibTransId="{CC17B12E-1462-42A4-97C1-21F51EC02692}"/>
    <dgm:cxn modelId="{3D9B5AA7-B40F-D243-9456-EC09069F6A9E}" type="presOf" srcId="{0DDC5554-5FCD-4F8B-8101-C0C72B52A46C}" destId="{D7A6D0D5-ACE8-4DCD-9C0A-D97FCC1CF5BA}" srcOrd="0" destOrd="0" presId="urn:microsoft.com/office/officeart/2018/2/layout/IconVerticalSolidList"/>
    <dgm:cxn modelId="{54669DAA-F732-431D-B228-98AEA63CCF4C}" srcId="{7E4C8AA1-A5EA-4A68-80DF-A983066D09AF}" destId="{0DDC5554-5FCD-4F8B-8101-C0C72B52A46C}" srcOrd="2" destOrd="0" parTransId="{F862381D-5DC0-4D7C-B0FF-E3D3CC2CCDC9}" sibTransId="{CA6DDAD9-7925-4918-8EDA-7FC7BF27AFEB}"/>
    <dgm:cxn modelId="{00AE1EB7-31C7-4BD9-B746-5486FC3B0624}" srcId="{7E4C8AA1-A5EA-4A68-80DF-A983066D09AF}" destId="{BC24285B-849C-45F6-BC83-69F4359EBAA4}" srcOrd="1" destOrd="0" parTransId="{355525EB-FFA5-4387-B730-D869643304AB}" sibTransId="{7286E3F5-4A75-409D-8DAE-430E8F4F6877}"/>
    <dgm:cxn modelId="{5ED03ED9-88A6-41DF-9135-0F9B1A96F74F}" srcId="{7E4C8AA1-A5EA-4A68-80DF-A983066D09AF}" destId="{30DE3590-CFC5-4AD0-91B8-7D30D8127C0D}" srcOrd="5" destOrd="0" parTransId="{50E7D463-8EFC-4F6F-A155-6375D08B3354}" sibTransId="{AD040B60-73A4-4AA3-9E3B-A7E671A11515}"/>
    <dgm:cxn modelId="{49DCEAD9-C5B9-42E3-BF6E-D6DBBC14F1C2}" srcId="{7E4C8AA1-A5EA-4A68-80DF-A983066D09AF}" destId="{CAFBF64B-FBB4-4B5C-A641-6E99BA7A13C4}" srcOrd="7" destOrd="0" parTransId="{26AA771E-C3AE-47F3-AC57-EBEE60B25E09}" sibTransId="{6BAF0F96-A965-436D-886D-5959CD845BE4}"/>
    <dgm:cxn modelId="{94A961FA-2047-7945-8F12-AC33B0724F33}" type="presOf" srcId="{8F4B2369-F484-4CC7-8571-F8E6D95139CF}" destId="{7FA9F38D-98DE-4FFB-9BF8-A1E97795F8F2}" srcOrd="0" destOrd="0" presId="urn:microsoft.com/office/officeart/2018/2/layout/IconVerticalSolidList"/>
    <dgm:cxn modelId="{FC342FA8-0D31-F04D-9FD9-D72129623814}" type="presParOf" srcId="{07B0B657-6D04-4E6B-81B1-FA0038BE59A1}" destId="{4E01093C-88B8-45EA-A33F-856E4EF8C604}" srcOrd="0" destOrd="0" presId="urn:microsoft.com/office/officeart/2018/2/layout/IconVerticalSolidList"/>
    <dgm:cxn modelId="{0DEA71BA-5331-1243-A467-215F076D30A1}" type="presParOf" srcId="{4E01093C-88B8-45EA-A33F-856E4EF8C604}" destId="{0DD6165F-304E-415D-A404-A48507651E69}" srcOrd="0" destOrd="0" presId="urn:microsoft.com/office/officeart/2018/2/layout/IconVerticalSolidList"/>
    <dgm:cxn modelId="{C32D155B-C740-404D-A1FB-89997A17A1B0}" type="presParOf" srcId="{4E01093C-88B8-45EA-A33F-856E4EF8C604}" destId="{79D67562-A9DE-432C-8986-C82A1A229C04}" srcOrd="1" destOrd="0" presId="urn:microsoft.com/office/officeart/2018/2/layout/IconVerticalSolidList"/>
    <dgm:cxn modelId="{885E9114-120D-5A42-AD3F-802F8C88268D}" type="presParOf" srcId="{4E01093C-88B8-45EA-A33F-856E4EF8C604}" destId="{18C9516C-CC87-424D-BF93-E03209C1F38F}" srcOrd="2" destOrd="0" presId="urn:microsoft.com/office/officeart/2018/2/layout/IconVerticalSolidList"/>
    <dgm:cxn modelId="{118B1E88-C25F-954D-AE6C-B82AACC105E6}" type="presParOf" srcId="{4E01093C-88B8-45EA-A33F-856E4EF8C604}" destId="{7FA9F38D-98DE-4FFB-9BF8-A1E97795F8F2}" srcOrd="3" destOrd="0" presId="urn:microsoft.com/office/officeart/2018/2/layout/IconVerticalSolidList"/>
    <dgm:cxn modelId="{722AD30B-9D2A-F943-B113-C31C810C7777}" type="presParOf" srcId="{07B0B657-6D04-4E6B-81B1-FA0038BE59A1}" destId="{E0DA93A1-BECC-4386-BD91-7AF99BC42158}" srcOrd="1" destOrd="0" presId="urn:microsoft.com/office/officeart/2018/2/layout/IconVerticalSolidList"/>
    <dgm:cxn modelId="{75EDCF96-8C05-AD41-A15D-C370AA3BC3F4}" type="presParOf" srcId="{07B0B657-6D04-4E6B-81B1-FA0038BE59A1}" destId="{118AF6AA-B612-4413-AD14-EA67AD1A946B}" srcOrd="2" destOrd="0" presId="urn:microsoft.com/office/officeart/2018/2/layout/IconVerticalSolidList"/>
    <dgm:cxn modelId="{4CC1F275-201E-C348-A2B7-6D8701C68BC9}" type="presParOf" srcId="{118AF6AA-B612-4413-AD14-EA67AD1A946B}" destId="{301C6D54-48E3-419B-B2F6-F9F0273E1179}" srcOrd="0" destOrd="0" presId="urn:microsoft.com/office/officeart/2018/2/layout/IconVerticalSolidList"/>
    <dgm:cxn modelId="{651C16CE-55D9-E546-9A41-195E17DEEF8C}" type="presParOf" srcId="{118AF6AA-B612-4413-AD14-EA67AD1A946B}" destId="{F9FCE5D7-CC7C-4812-9D81-0112D4D049B7}" srcOrd="1" destOrd="0" presId="urn:microsoft.com/office/officeart/2018/2/layout/IconVerticalSolidList"/>
    <dgm:cxn modelId="{8A0EC0E4-FE5E-4C4D-AD16-9395109630B9}" type="presParOf" srcId="{118AF6AA-B612-4413-AD14-EA67AD1A946B}" destId="{F7C7E1AC-6128-4C53-9D43-916600251450}" srcOrd="2" destOrd="0" presId="urn:microsoft.com/office/officeart/2018/2/layout/IconVerticalSolidList"/>
    <dgm:cxn modelId="{0E76B7BF-D054-E243-A02A-12917C4F7D4C}" type="presParOf" srcId="{118AF6AA-B612-4413-AD14-EA67AD1A946B}" destId="{2BFACBF8-E678-4B33-BD45-88041B217462}" srcOrd="3" destOrd="0" presId="urn:microsoft.com/office/officeart/2018/2/layout/IconVerticalSolidList"/>
    <dgm:cxn modelId="{60F96142-5BDF-3541-9055-E951C4B256DF}" type="presParOf" srcId="{07B0B657-6D04-4E6B-81B1-FA0038BE59A1}" destId="{BD3DA7AC-DEBF-4723-9519-3092B2A61DB1}" srcOrd="3" destOrd="0" presId="urn:microsoft.com/office/officeart/2018/2/layout/IconVerticalSolidList"/>
    <dgm:cxn modelId="{3B99431B-01DB-0248-AA8E-E7B33FD7C7A1}" type="presParOf" srcId="{07B0B657-6D04-4E6B-81B1-FA0038BE59A1}" destId="{8735B445-70FF-4384-9223-9A480D3D764F}" srcOrd="4" destOrd="0" presId="urn:microsoft.com/office/officeart/2018/2/layout/IconVerticalSolidList"/>
    <dgm:cxn modelId="{B7242256-15F9-FA48-85B5-FAA6BA4477AD}" type="presParOf" srcId="{8735B445-70FF-4384-9223-9A480D3D764F}" destId="{FA7DD726-A1DD-42F6-B775-29A645879704}" srcOrd="0" destOrd="0" presId="urn:microsoft.com/office/officeart/2018/2/layout/IconVerticalSolidList"/>
    <dgm:cxn modelId="{E63378C0-9853-8A43-B078-48B5DE0EAAF0}" type="presParOf" srcId="{8735B445-70FF-4384-9223-9A480D3D764F}" destId="{552B2D68-C312-4595-A1AE-201CD03E96FD}" srcOrd="1" destOrd="0" presId="urn:microsoft.com/office/officeart/2018/2/layout/IconVerticalSolidList"/>
    <dgm:cxn modelId="{9B5CEA7B-23BE-A94B-95A9-81AA246FE81F}" type="presParOf" srcId="{8735B445-70FF-4384-9223-9A480D3D764F}" destId="{B075DC2F-F602-44C9-AC48-F30C104D86BA}" srcOrd="2" destOrd="0" presId="urn:microsoft.com/office/officeart/2018/2/layout/IconVerticalSolidList"/>
    <dgm:cxn modelId="{921E802B-4A82-D040-A2A1-096942A67253}" type="presParOf" srcId="{8735B445-70FF-4384-9223-9A480D3D764F}" destId="{D7A6D0D5-ACE8-4DCD-9C0A-D97FCC1CF5BA}" srcOrd="3" destOrd="0" presId="urn:microsoft.com/office/officeart/2018/2/layout/IconVerticalSolidList"/>
    <dgm:cxn modelId="{E297E1A0-A13B-BA45-9F8A-72921E5F4AC3}" type="presParOf" srcId="{07B0B657-6D04-4E6B-81B1-FA0038BE59A1}" destId="{1CE88424-F4E9-4140-B7E5-E567535A6761}" srcOrd="5" destOrd="0" presId="urn:microsoft.com/office/officeart/2018/2/layout/IconVerticalSolidList"/>
    <dgm:cxn modelId="{9CBC3446-57DA-1A44-BED8-3FA274793AC3}" type="presParOf" srcId="{07B0B657-6D04-4E6B-81B1-FA0038BE59A1}" destId="{CD63A683-3328-4189-A6DD-DA91B797CDC0}" srcOrd="6" destOrd="0" presId="urn:microsoft.com/office/officeart/2018/2/layout/IconVerticalSolidList"/>
    <dgm:cxn modelId="{E740456E-86BC-F444-B798-A71F8DCF69B5}" type="presParOf" srcId="{CD63A683-3328-4189-A6DD-DA91B797CDC0}" destId="{CD34704C-9467-4908-82C3-130D2CBC7594}" srcOrd="0" destOrd="0" presId="urn:microsoft.com/office/officeart/2018/2/layout/IconVerticalSolidList"/>
    <dgm:cxn modelId="{E6B24DF4-A7BE-8247-87AC-735E635E2F91}" type="presParOf" srcId="{CD63A683-3328-4189-A6DD-DA91B797CDC0}" destId="{B04DA1DB-58D6-4EF8-9653-B7A90FB5ABEF}" srcOrd="1" destOrd="0" presId="urn:microsoft.com/office/officeart/2018/2/layout/IconVerticalSolidList"/>
    <dgm:cxn modelId="{6688BC11-23CF-9A4D-91D9-4C65A3F69433}" type="presParOf" srcId="{CD63A683-3328-4189-A6DD-DA91B797CDC0}" destId="{AE3D280F-458D-48BE-A378-492B4DB0FCCD}" srcOrd="2" destOrd="0" presId="urn:microsoft.com/office/officeart/2018/2/layout/IconVerticalSolidList"/>
    <dgm:cxn modelId="{8A5447D8-A9D8-CF4B-9CB3-55BF0DDB12AE}" type="presParOf" srcId="{CD63A683-3328-4189-A6DD-DA91B797CDC0}" destId="{B009D8C6-096E-4883-B8BB-A8EE5C5CC2AA}" srcOrd="3" destOrd="0" presId="urn:microsoft.com/office/officeart/2018/2/layout/IconVerticalSolidList"/>
    <dgm:cxn modelId="{AF6A9748-59F7-864F-BC0D-7E7B878FE965}" type="presParOf" srcId="{07B0B657-6D04-4E6B-81B1-FA0038BE59A1}" destId="{25F83410-CE73-4136-AD60-0F1668936A01}" srcOrd="7" destOrd="0" presId="urn:microsoft.com/office/officeart/2018/2/layout/IconVerticalSolidList"/>
    <dgm:cxn modelId="{38A0AEA8-01A0-8D43-861C-11CA8AFE4DED}" type="presParOf" srcId="{07B0B657-6D04-4E6B-81B1-FA0038BE59A1}" destId="{F09FBCAA-E61C-42D0-8851-298E087D12B1}" srcOrd="8" destOrd="0" presId="urn:microsoft.com/office/officeart/2018/2/layout/IconVerticalSolidList"/>
    <dgm:cxn modelId="{8693F2A0-14DA-FE41-ADAD-392522AB2893}" type="presParOf" srcId="{F09FBCAA-E61C-42D0-8851-298E087D12B1}" destId="{CD5590AF-231F-49E0-A9C1-79126FF6155D}" srcOrd="0" destOrd="0" presId="urn:microsoft.com/office/officeart/2018/2/layout/IconVerticalSolidList"/>
    <dgm:cxn modelId="{98B2AB66-08EE-DD4C-8F99-DABFC5C3E786}" type="presParOf" srcId="{F09FBCAA-E61C-42D0-8851-298E087D12B1}" destId="{84FD6E91-95A9-4252-9F15-87AD273A0A78}" srcOrd="1" destOrd="0" presId="urn:microsoft.com/office/officeart/2018/2/layout/IconVerticalSolidList"/>
    <dgm:cxn modelId="{94424E1F-7347-FE4A-9F3B-5AC0C87646BE}" type="presParOf" srcId="{F09FBCAA-E61C-42D0-8851-298E087D12B1}" destId="{AB1F21FE-913B-469F-8515-11FAA49DAD0C}" srcOrd="2" destOrd="0" presId="urn:microsoft.com/office/officeart/2018/2/layout/IconVerticalSolidList"/>
    <dgm:cxn modelId="{ABB08C25-B0E2-7043-BC61-F69F87C5F00E}" type="presParOf" srcId="{F09FBCAA-E61C-42D0-8851-298E087D12B1}" destId="{AFAFBC33-15B6-4E92-9F28-912C60E478E9}" srcOrd="3" destOrd="0" presId="urn:microsoft.com/office/officeart/2018/2/layout/IconVerticalSolidList"/>
    <dgm:cxn modelId="{073596A7-4AB3-4F45-8DA1-A951AAA6EA0F}" type="presParOf" srcId="{07B0B657-6D04-4E6B-81B1-FA0038BE59A1}" destId="{FE590ECD-3835-4BBC-9080-E9E84652EF56}" srcOrd="9" destOrd="0" presId="urn:microsoft.com/office/officeart/2018/2/layout/IconVerticalSolidList"/>
    <dgm:cxn modelId="{787F9E1C-7FCB-D04F-B933-E3094EB1CE8C}" type="presParOf" srcId="{07B0B657-6D04-4E6B-81B1-FA0038BE59A1}" destId="{544216DF-23CA-414D-A763-7BEE63BCE0DC}" srcOrd="10" destOrd="0" presId="urn:microsoft.com/office/officeart/2018/2/layout/IconVerticalSolidList"/>
    <dgm:cxn modelId="{BDE0DC17-C68D-A745-9E10-754E3448D1E8}" type="presParOf" srcId="{544216DF-23CA-414D-A763-7BEE63BCE0DC}" destId="{8DFD1130-65F3-4CB1-BCD8-AC2EB112FDB5}" srcOrd="0" destOrd="0" presId="urn:microsoft.com/office/officeart/2018/2/layout/IconVerticalSolidList"/>
    <dgm:cxn modelId="{A70CF727-F061-744F-8C9E-FB4CE4C4A865}" type="presParOf" srcId="{544216DF-23CA-414D-A763-7BEE63BCE0DC}" destId="{18EE7486-C16B-4DDD-AD57-ACC75AACDDB5}" srcOrd="1" destOrd="0" presId="urn:microsoft.com/office/officeart/2018/2/layout/IconVerticalSolidList"/>
    <dgm:cxn modelId="{5458DED4-C30C-0543-AB2B-46466E7D0D1C}" type="presParOf" srcId="{544216DF-23CA-414D-A763-7BEE63BCE0DC}" destId="{CA05FFA5-42E0-43A5-9D70-F28EED34253A}" srcOrd="2" destOrd="0" presId="urn:microsoft.com/office/officeart/2018/2/layout/IconVerticalSolidList"/>
    <dgm:cxn modelId="{879FB56B-56C4-A241-9248-74FFC7937E33}" type="presParOf" srcId="{544216DF-23CA-414D-A763-7BEE63BCE0DC}" destId="{EFAE0170-1FFC-441E-AE62-0EE4C0CCC976}" srcOrd="3" destOrd="0" presId="urn:microsoft.com/office/officeart/2018/2/layout/IconVerticalSolidList"/>
    <dgm:cxn modelId="{BDF19690-6025-094A-8F6C-4ED46A79BCF2}" type="presParOf" srcId="{07B0B657-6D04-4E6B-81B1-FA0038BE59A1}" destId="{12005190-84A3-42EA-8AC5-CC1684691E3A}" srcOrd="11" destOrd="0" presId="urn:microsoft.com/office/officeart/2018/2/layout/IconVerticalSolidList"/>
    <dgm:cxn modelId="{DEC04ACE-7509-924E-8D8B-D6A10E2E4DFB}" type="presParOf" srcId="{07B0B657-6D04-4E6B-81B1-FA0038BE59A1}" destId="{9F788394-EDB2-46B8-951B-9E5E631ECC2B}" srcOrd="12" destOrd="0" presId="urn:microsoft.com/office/officeart/2018/2/layout/IconVerticalSolidList"/>
    <dgm:cxn modelId="{1A831EBF-40E5-1049-B76A-BB26342125F2}" type="presParOf" srcId="{9F788394-EDB2-46B8-951B-9E5E631ECC2B}" destId="{15E342AE-4124-4A60-BA00-D65213309494}" srcOrd="0" destOrd="0" presId="urn:microsoft.com/office/officeart/2018/2/layout/IconVerticalSolidList"/>
    <dgm:cxn modelId="{49BC6995-B6E9-CF43-995F-4442663925D5}" type="presParOf" srcId="{9F788394-EDB2-46B8-951B-9E5E631ECC2B}" destId="{9EC189F3-66ED-4471-905A-3957AB9A9371}" srcOrd="1" destOrd="0" presId="urn:microsoft.com/office/officeart/2018/2/layout/IconVerticalSolidList"/>
    <dgm:cxn modelId="{A85134CF-2627-614B-9591-9AD734E3AE6D}" type="presParOf" srcId="{9F788394-EDB2-46B8-951B-9E5E631ECC2B}" destId="{F27ED920-2212-4527-A0A4-2AED29DD06BF}" srcOrd="2" destOrd="0" presId="urn:microsoft.com/office/officeart/2018/2/layout/IconVerticalSolidList"/>
    <dgm:cxn modelId="{A209D9FB-AEF6-424F-A9D4-E5E57B602426}" type="presParOf" srcId="{9F788394-EDB2-46B8-951B-9E5E631ECC2B}" destId="{CF8D15B0-E190-4B02-900B-9C91D75652A7}" srcOrd="3" destOrd="0" presId="urn:microsoft.com/office/officeart/2018/2/layout/IconVerticalSolidList"/>
    <dgm:cxn modelId="{1DE6AB71-744C-1B4E-9E79-214D944D86AD}" type="presParOf" srcId="{07B0B657-6D04-4E6B-81B1-FA0038BE59A1}" destId="{EE477C3D-BBCE-4722-857A-808A6460BC3F}" srcOrd="13" destOrd="0" presId="urn:microsoft.com/office/officeart/2018/2/layout/IconVerticalSolidList"/>
    <dgm:cxn modelId="{950F914F-F186-F446-9316-A977C378ED9E}" type="presParOf" srcId="{07B0B657-6D04-4E6B-81B1-FA0038BE59A1}" destId="{DC5E8A7B-24D3-4E3C-B6C0-0F049A6D5738}" srcOrd="14" destOrd="0" presId="urn:microsoft.com/office/officeart/2018/2/layout/IconVerticalSolidList"/>
    <dgm:cxn modelId="{ABED8680-9E89-B141-8F04-05C1D5027018}" type="presParOf" srcId="{DC5E8A7B-24D3-4E3C-B6C0-0F049A6D5738}" destId="{537E741F-C26B-4519-8BFA-42C51787A4DE}" srcOrd="0" destOrd="0" presId="urn:microsoft.com/office/officeart/2018/2/layout/IconVerticalSolidList"/>
    <dgm:cxn modelId="{3E0B5D8E-7549-654C-B04A-FD5FD79D8A6E}" type="presParOf" srcId="{DC5E8A7B-24D3-4E3C-B6C0-0F049A6D5738}" destId="{2EFBC354-5C22-443C-9990-82A4ADE71BD9}" srcOrd="1" destOrd="0" presId="urn:microsoft.com/office/officeart/2018/2/layout/IconVerticalSolidList"/>
    <dgm:cxn modelId="{8DF9AF98-DC30-454F-B3A4-3E46C782D6D2}" type="presParOf" srcId="{DC5E8A7B-24D3-4E3C-B6C0-0F049A6D5738}" destId="{E361ED40-C67A-4F1A-B8DF-5002F80705AF}" srcOrd="2" destOrd="0" presId="urn:microsoft.com/office/officeart/2018/2/layout/IconVerticalSolidList"/>
    <dgm:cxn modelId="{52FE9438-C318-9A4C-9315-2C0CB0CF7928}" type="presParOf" srcId="{DC5E8A7B-24D3-4E3C-B6C0-0F049A6D5738}" destId="{9D86EF55-F076-46D2-B743-43C7DAD0F4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B84C9D-39C0-4D30-82B7-13AE79A10B0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B9BABB7-F7DD-426A-98FA-5D744C2D2943}">
      <dgm:prSet/>
      <dgm:spPr/>
      <dgm:t>
        <a:bodyPr/>
        <a:lstStyle/>
        <a:p>
          <a:r>
            <a:rPr lang="en-US" dirty="0"/>
            <a:t>MISSING VALUE ESTIMATION</a:t>
          </a:r>
        </a:p>
      </dgm:t>
    </dgm:pt>
    <dgm:pt modelId="{E3126023-64BF-46D1-B7F8-EDE76ECE7B1B}" type="parTrans" cxnId="{3DB67C4A-E630-433F-B9AF-A19DADF71AEA}">
      <dgm:prSet/>
      <dgm:spPr/>
      <dgm:t>
        <a:bodyPr/>
        <a:lstStyle/>
        <a:p>
          <a:endParaRPr lang="en-US"/>
        </a:p>
      </dgm:t>
    </dgm:pt>
    <dgm:pt modelId="{3D9C88FD-7A40-4929-94F3-92E2B2297C8C}" type="sibTrans" cxnId="{3DB67C4A-E630-433F-B9AF-A19DADF71AEA}">
      <dgm:prSet/>
      <dgm:spPr/>
      <dgm:t>
        <a:bodyPr/>
        <a:lstStyle/>
        <a:p>
          <a:endParaRPr lang="en-US"/>
        </a:p>
      </dgm:t>
    </dgm:pt>
    <dgm:pt modelId="{7855CA57-F422-094B-A404-098FDF6DE02D}" type="pres">
      <dgm:prSet presAssocID="{15B84C9D-39C0-4D30-82B7-13AE79A10B0A}" presName="linear" presStyleCnt="0">
        <dgm:presLayoutVars>
          <dgm:animLvl val="lvl"/>
          <dgm:resizeHandles val="exact"/>
        </dgm:presLayoutVars>
      </dgm:prSet>
      <dgm:spPr/>
    </dgm:pt>
    <dgm:pt modelId="{62C9AD0C-CA25-474F-B722-2AAFB6D09EEB}" type="pres">
      <dgm:prSet presAssocID="{5B9BABB7-F7DD-426A-98FA-5D744C2D2943}" presName="parentText" presStyleLbl="node1" presStyleIdx="0" presStyleCnt="1">
        <dgm:presLayoutVars>
          <dgm:chMax val="0"/>
          <dgm:bulletEnabled val="1"/>
        </dgm:presLayoutVars>
      </dgm:prSet>
      <dgm:spPr/>
    </dgm:pt>
  </dgm:ptLst>
  <dgm:cxnLst>
    <dgm:cxn modelId="{1CDB0712-BA31-014C-816B-4E63BA534F96}" type="presOf" srcId="{5B9BABB7-F7DD-426A-98FA-5D744C2D2943}" destId="{62C9AD0C-CA25-474F-B722-2AAFB6D09EEB}" srcOrd="0" destOrd="0" presId="urn:microsoft.com/office/officeart/2005/8/layout/vList2"/>
    <dgm:cxn modelId="{3DB67C4A-E630-433F-B9AF-A19DADF71AEA}" srcId="{15B84C9D-39C0-4D30-82B7-13AE79A10B0A}" destId="{5B9BABB7-F7DD-426A-98FA-5D744C2D2943}" srcOrd="0" destOrd="0" parTransId="{E3126023-64BF-46D1-B7F8-EDE76ECE7B1B}" sibTransId="{3D9C88FD-7A40-4929-94F3-92E2B2297C8C}"/>
    <dgm:cxn modelId="{98032483-BD7A-E842-B8B9-2CB33C407FDD}" type="presOf" srcId="{15B84C9D-39C0-4D30-82B7-13AE79A10B0A}" destId="{7855CA57-F422-094B-A404-098FDF6DE02D}" srcOrd="0" destOrd="0" presId="urn:microsoft.com/office/officeart/2005/8/layout/vList2"/>
    <dgm:cxn modelId="{E4439DA0-0AAB-AB42-BB85-45D46795EF40}" type="presParOf" srcId="{7855CA57-F422-094B-A404-098FDF6DE02D}" destId="{62C9AD0C-CA25-474F-B722-2AAFB6D09E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8A23B-8967-0541-BC2B-81EB6AA14F4F}">
      <dsp:nvSpPr>
        <dsp:cNvPr id="0" name=""/>
        <dsp:cNvSpPr/>
      </dsp:nvSpPr>
      <dsp:spPr>
        <a:xfrm>
          <a:off x="0" y="189166"/>
          <a:ext cx="6263640" cy="9354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NORMALIZATION</a:t>
          </a:r>
        </a:p>
      </dsp:txBody>
      <dsp:txXfrm>
        <a:off x="45663" y="234829"/>
        <a:ext cx="6172314" cy="844089"/>
      </dsp:txXfrm>
    </dsp:sp>
    <dsp:sp modelId="{62C9AD0C-CA25-474F-B722-2AAFB6D09EEB}">
      <dsp:nvSpPr>
        <dsp:cNvPr id="0" name=""/>
        <dsp:cNvSpPr/>
      </dsp:nvSpPr>
      <dsp:spPr>
        <a:xfrm>
          <a:off x="0" y="1236901"/>
          <a:ext cx="6263640" cy="93541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DISCRETIZATION</a:t>
          </a:r>
        </a:p>
      </dsp:txBody>
      <dsp:txXfrm>
        <a:off x="45663" y="1282564"/>
        <a:ext cx="6172314" cy="844089"/>
      </dsp:txXfrm>
    </dsp:sp>
    <dsp:sp modelId="{057D67BF-D15E-994F-9624-B3A429AE219B}">
      <dsp:nvSpPr>
        <dsp:cNvPr id="0" name=""/>
        <dsp:cNvSpPr/>
      </dsp:nvSpPr>
      <dsp:spPr>
        <a:xfrm>
          <a:off x="0" y="2284636"/>
          <a:ext cx="6263640" cy="93541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MISSING VALUE ESTIMATION</a:t>
          </a:r>
        </a:p>
      </dsp:txBody>
      <dsp:txXfrm>
        <a:off x="45663" y="2330299"/>
        <a:ext cx="6172314" cy="844089"/>
      </dsp:txXfrm>
    </dsp:sp>
    <dsp:sp modelId="{79B1E4EC-DB60-B246-93F1-35B1259BAA11}">
      <dsp:nvSpPr>
        <dsp:cNvPr id="0" name=""/>
        <dsp:cNvSpPr/>
      </dsp:nvSpPr>
      <dsp:spPr>
        <a:xfrm>
          <a:off x="0" y="3332371"/>
          <a:ext cx="6263640" cy="93541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SAMPLING</a:t>
          </a:r>
        </a:p>
      </dsp:txBody>
      <dsp:txXfrm>
        <a:off x="45663" y="3378034"/>
        <a:ext cx="6172314" cy="844089"/>
      </dsp:txXfrm>
    </dsp:sp>
    <dsp:sp modelId="{335244FD-8AD5-9842-B921-FF88C03B90B7}">
      <dsp:nvSpPr>
        <dsp:cNvPr id="0" name=""/>
        <dsp:cNvSpPr/>
      </dsp:nvSpPr>
      <dsp:spPr>
        <a:xfrm>
          <a:off x="0" y="4380106"/>
          <a:ext cx="6263640" cy="9354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FEATURE SELECTION</a:t>
          </a:r>
        </a:p>
      </dsp:txBody>
      <dsp:txXfrm>
        <a:off x="45663" y="4425769"/>
        <a:ext cx="6172314" cy="844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8A23B-8967-0541-BC2B-81EB6AA14F4F}">
      <dsp:nvSpPr>
        <dsp:cNvPr id="0" name=""/>
        <dsp:cNvSpPr/>
      </dsp:nvSpPr>
      <dsp:spPr>
        <a:xfrm>
          <a:off x="0" y="2008808"/>
          <a:ext cx="6263640" cy="1487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en-US" sz="6200" kern="1200" dirty="0"/>
            <a:t>NORMALIZATION</a:t>
          </a:r>
        </a:p>
      </dsp:txBody>
      <dsp:txXfrm>
        <a:off x="72593" y="2081401"/>
        <a:ext cx="6118454" cy="1341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9AD0C-CA25-474F-B722-2AAFB6D09EEB}">
      <dsp:nvSpPr>
        <dsp:cNvPr id="0" name=""/>
        <dsp:cNvSpPr/>
      </dsp:nvSpPr>
      <dsp:spPr>
        <a:xfrm>
          <a:off x="0" y="1972831"/>
          <a:ext cx="6263640"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DISCRETIZATION</a:t>
          </a:r>
        </a:p>
      </dsp:txBody>
      <dsp:txXfrm>
        <a:off x="76105" y="2048936"/>
        <a:ext cx="6111430"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30145-355A-C547-B63C-F1BEA957DC40}">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8FD10-E056-0841-99C6-42B0EF9F705B}">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dirty="0"/>
            <a:t>Histogram </a:t>
          </a:r>
          <a:endParaRPr lang="en-US" sz="4000" kern="1200" dirty="0"/>
        </a:p>
      </dsp:txBody>
      <dsp:txXfrm>
        <a:off x="0" y="0"/>
        <a:ext cx="6900512" cy="1384035"/>
      </dsp:txXfrm>
    </dsp:sp>
    <dsp:sp modelId="{B7DA3B71-DBA8-9948-89D2-2870ED06C7BC}">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9BAB8-1096-B141-AE22-673C591FCE6E}">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a:t>Binning</a:t>
          </a:r>
          <a:endParaRPr lang="en-US" sz="4000" kern="1200"/>
        </a:p>
      </dsp:txBody>
      <dsp:txXfrm>
        <a:off x="0" y="1384035"/>
        <a:ext cx="6900512" cy="1384035"/>
      </dsp:txXfrm>
    </dsp:sp>
    <dsp:sp modelId="{CD7CA36B-6339-FE45-9FDD-89659A94400A}">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3C182B-D9A2-694A-959B-D8B1C476052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dirty="0"/>
            <a:t>Clustering analysis</a:t>
          </a:r>
          <a:endParaRPr lang="en-US" sz="4000" kern="1200" dirty="0"/>
        </a:p>
      </dsp:txBody>
      <dsp:txXfrm>
        <a:off x="0" y="2768070"/>
        <a:ext cx="6900512" cy="1384035"/>
      </dsp:txXfrm>
    </dsp:sp>
    <dsp:sp modelId="{B6B4148B-971E-5846-9FE8-219E3C0E0291}">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0B4F1-CCA5-1C47-B2D7-7D20E54E40F6}">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IN" sz="4000" b="0" i="0" kern="1200"/>
            <a:t>Decision tree analysis</a:t>
          </a:r>
          <a:endParaRPr lang="en-US" sz="4000" kern="1200"/>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6165F-304E-415D-A404-A48507651E69}">
      <dsp:nvSpPr>
        <dsp:cNvPr id="0" name=""/>
        <dsp:cNvSpPr/>
      </dsp:nvSpPr>
      <dsp:spPr>
        <a:xfrm>
          <a:off x="0" y="3533"/>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67562-A9DE-432C-8986-C82A1A229C04}">
      <dsp:nvSpPr>
        <dsp:cNvPr id="0" name=""/>
        <dsp:cNvSpPr/>
      </dsp:nvSpPr>
      <dsp:spPr>
        <a:xfrm>
          <a:off x="147205" y="113025"/>
          <a:ext cx="267908" cy="2676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9F38D-98DE-4FFB-9BF8-A1E97795F8F2}">
      <dsp:nvSpPr>
        <dsp:cNvPr id="0" name=""/>
        <dsp:cNvSpPr/>
      </dsp:nvSpPr>
      <dsp:spPr>
        <a:xfrm>
          <a:off x="562320" y="3533"/>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1" i="0" kern="1200"/>
            <a:t>Algorithm: K mean:</a:t>
          </a:r>
          <a:endParaRPr lang="en-US" sz="1800" kern="1200"/>
        </a:p>
      </dsp:txBody>
      <dsp:txXfrm>
        <a:off x="562320" y="3533"/>
        <a:ext cx="5900863" cy="593081"/>
      </dsp:txXfrm>
    </dsp:sp>
    <dsp:sp modelId="{301C6D54-48E3-419B-B2F6-F9F0273E1179}">
      <dsp:nvSpPr>
        <dsp:cNvPr id="0" name=""/>
        <dsp:cNvSpPr/>
      </dsp:nvSpPr>
      <dsp:spPr>
        <a:xfrm>
          <a:off x="0" y="744885"/>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CE5D7-CC7C-4812-9D81-0112D4D049B7}">
      <dsp:nvSpPr>
        <dsp:cNvPr id="0" name=""/>
        <dsp:cNvSpPr/>
      </dsp:nvSpPr>
      <dsp:spPr>
        <a:xfrm>
          <a:off x="147205" y="854377"/>
          <a:ext cx="267908" cy="2676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FACBF8-E678-4B33-BD45-88041B217462}">
      <dsp:nvSpPr>
        <dsp:cNvPr id="0" name=""/>
        <dsp:cNvSpPr/>
      </dsp:nvSpPr>
      <dsp:spPr>
        <a:xfrm>
          <a:off x="562320" y="744885"/>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1" kern="1200" dirty="0"/>
            <a:t>Input:</a:t>
          </a:r>
          <a:r>
            <a:rPr lang="en-IN" sz="1800" kern="1200" dirty="0"/>
            <a:t> K: The number of clusters in which the dataset has to be divided D: A dataset containing N number of objects</a:t>
          </a:r>
          <a:endParaRPr lang="en-US" sz="1800" kern="1200" dirty="0"/>
        </a:p>
      </dsp:txBody>
      <dsp:txXfrm>
        <a:off x="562320" y="744885"/>
        <a:ext cx="5900863" cy="593081"/>
      </dsp:txXfrm>
    </dsp:sp>
    <dsp:sp modelId="{FA7DD726-A1DD-42F6-B775-29A645879704}">
      <dsp:nvSpPr>
        <dsp:cNvPr id="0" name=""/>
        <dsp:cNvSpPr/>
      </dsp:nvSpPr>
      <dsp:spPr>
        <a:xfrm>
          <a:off x="0" y="1486237"/>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B2D68-C312-4595-A1AE-201CD03E96FD}">
      <dsp:nvSpPr>
        <dsp:cNvPr id="0" name=""/>
        <dsp:cNvSpPr/>
      </dsp:nvSpPr>
      <dsp:spPr>
        <a:xfrm>
          <a:off x="147205" y="1595729"/>
          <a:ext cx="267908" cy="2676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A6D0D5-ACE8-4DCD-9C0A-D97FCC1CF5BA}">
      <dsp:nvSpPr>
        <dsp:cNvPr id="0" name=""/>
        <dsp:cNvSpPr/>
      </dsp:nvSpPr>
      <dsp:spPr>
        <a:xfrm>
          <a:off x="562320" y="1486237"/>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1" kern="1200"/>
            <a:t>Output:</a:t>
          </a:r>
          <a:r>
            <a:rPr lang="en-IN" sz="1800" kern="1200"/>
            <a:t> A dataset of K clusters </a:t>
          </a:r>
          <a:endParaRPr lang="en-US" sz="1800" kern="1200"/>
        </a:p>
      </dsp:txBody>
      <dsp:txXfrm>
        <a:off x="562320" y="1486237"/>
        <a:ext cx="5900863" cy="593081"/>
      </dsp:txXfrm>
    </dsp:sp>
    <dsp:sp modelId="{CD34704C-9467-4908-82C3-130D2CBC7594}">
      <dsp:nvSpPr>
        <dsp:cNvPr id="0" name=""/>
        <dsp:cNvSpPr/>
      </dsp:nvSpPr>
      <dsp:spPr>
        <a:xfrm>
          <a:off x="0" y="2227589"/>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DA1DB-58D6-4EF8-9653-B7A90FB5ABEF}">
      <dsp:nvSpPr>
        <dsp:cNvPr id="0" name=""/>
        <dsp:cNvSpPr/>
      </dsp:nvSpPr>
      <dsp:spPr>
        <a:xfrm>
          <a:off x="147205" y="2337081"/>
          <a:ext cx="267908" cy="2676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09D8C6-096E-4883-B8BB-A8EE5C5CC2AA}">
      <dsp:nvSpPr>
        <dsp:cNvPr id="0" name=""/>
        <dsp:cNvSpPr/>
      </dsp:nvSpPr>
      <dsp:spPr>
        <a:xfrm>
          <a:off x="562320" y="2227589"/>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1" i="0" kern="1200"/>
            <a:t>Method:</a:t>
          </a:r>
          <a:endParaRPr lang="en-US" sz="1800" kern="1200"/>
        </a:p>
      </dsp:txBody>
      <dsp:txXfrm>
        <a:off x="562320" y="2227589"/>
        <a:ext cx="5900863" cy="593081"/>
      </dsp:txXfrm>
    </dsp:sp>
    <dsp:sp modelId="{CD5590AF-231F-49E0-A9C1-79126FF6155D}">
      <dsp:nvSpPr>
        <dsp:cNvPr id="0" name=""/>
        <dsp:cNvSpPr/>
      </dsp:nvSpPr>
      <dsp:spPr>
        <a:xfrm>
          <a:off x="0" y="2968941"/>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D6E91-95A9-4252-9F15-87AD273A0A78}">
      <dsp:nvSpPr>
        <dsp:cNvPr id="0" name=""/>
        <dsp:cNvSpPr/>
      </dsp:nvSpPr>
      <dsp:spPr>
        <a:xfrm>
          <a:off x="147205" y="3078433"/>
          <a:ext cx="267908" cy="2676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AFBC33-15B6-4E92-9F28-912C60E478E9}">
      <dsp:nvSpPr>
        <dsp:cNvPr id="0" name=""/>
        <dsp:cNvSpPr/>
      </dsp:nvSpPr>
      <dsp:spPr>
        <a:xfrm>
          <a:off x="562320" y="2968941"/>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0" i="0" kern="1200"/>
            <a:t>Randomly assign K objects from the dataset(D) as cluster centres(C)</a:t>
          </a:r>
          <a:endParaRPr lang="en-US" sz="1800" kern="1200"/>
        </a:p>
      </dsp:txBody>
      <dsp:txXfrm>
        <a:off x="562320" y="2968941"/>
        <a:ext cx="5900863" cy="593081"/>
      </dsp:txXfrm>
    </dsp:sp>
    <dsp:sp modelId="{8DFD1130-65F3-4CB1-BCD8-AC2EB112FDB5}">
      <dsp:nvSpPr>
        <dsp:cNvPr id="0" name=""/>
        <dsp:cNvSpPr/>
      </dsp:nvSpPr>
      <dsp:spPr>
        <a:xfrm>
          <a:off x="0" y="3710293"/>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E7486-C16B-4DDD-AD57-ACC75AACDDB5}">
      <dsp:nvSpPr>
        <dsp:cNvPr id="0" name=""/>
        <dsp:cNvSpPr/>
      </dsp:nvSpPr>
      <dsp:spPr>
        <a:xfrm>
          <a:off x="147205" y="3819785"/>
          <a:ext cx="267908" cy="2676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E0170-1FFC-441E-AE62-0EE4C0CCC976}">
      <dsp:nvSpPr>
        <dsp:cNvPr id="0" name=""/>
        <dsp:cNvSpPr/>
      </dsp:nvSpPr>
      <dsp:spPr>
        <a:xfrm>
          <a:off x="562320" y="3710293"/>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0" i="0" kern="1200"/>
            <a:t>(Re) Assign each object to which object is most similar based upon mean values.</a:t>
          </a:r>
          <a:endParaRPr lang="en-US" sz="1800" kern="1200"/>
        </a:p>
      </dsp:txBody>
      <dsp:txXfrm>
        <a:off x="562320" y="3710293"/>
        <a:ext cx="5900863" cy="593081"/>
      </dsp:txXfrm>
    </dsp:sp>
    <dsp:sp modelId="{15E342AE-4124-4A60-BA00-D65213309494}">
      <dsp:nvSpPr>
        <dsp:cNvPr id="0" name=""/>
        <dsp:cNvSpPr/>
      </dsp:nvSpPr>
      <dsp:spPr>
        <a:xfrm>
          <a:off x="0" y="4451646"/>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89F3-66ED-4471-905A-3957AB9A9371}">
      <dsp:nvSpPr>
        <dsp:cNvPr id="0" name=""/>
        <dsp:cNvSpPr/>
      </dsp:nvSpPr>
      <dsp:spPr>
        <a:xfrm>
          <a:off x="147205" y="4561138"/>
          <a:ext cx="267908" cy="2676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D15B0-E190-4B02-900B-9C91D75652A7}">
      <dsp:nvSpPr>
        <dsp:cNvPr id="0" name=""/>
        <dsp:cNvSpPr/>
      </dsp:nvSpPr>
      <dsp:spPr>
        <a:xfrm>
          <a:off x="562320" y="4451646"/>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0" i="0" kern="1200"/>
            <a:t>Update Cluster means, i.e., Recalculate the mean of each cluster with the updated values.</a:t>
          </a:r>
          <a:endParaRPr lang="en-US" sz="1800" kern="1200"/>
        </a:p>
      </dsp:txBody>
      <dsp:txXfrm>
        <a:off x="562320" y="4451646"/>
        <a:ext cx="5900863" cy="593081"/>
      </dsp:txXfrm>
    </dsp:sp>
    <dsp:sp modelId="{537E741F-C26B-4519-8BFA-42C51787A4DE}">
      <dsp:nvSpPr>
        <dsp:cNvPr id="0" name=""/>
        <dsp:cNvSpPr/>
      </dsp:nvSpPr>
      <dsp:spPr>
        <a:xfrm>
          <a:off x="0" y="5192998"/>
          <a:ext cx="6522077" cy="4866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BC354-5C22-443C-9990-82A4ADE71BD9}">
      <dsp:nvSpPr>
        <dsp:cNvPr id="0" name=""/>
        <dsp:cNvSpPr/>
      </dsp:nvSpPr>
      <dsp:spPr>
        <a:xfrm>
          <a:off x="147205" y="5302490"/>
          <a:ext cx="267908" cy="26764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6EF55-F076-46D2-B743-43C7DAD0F496}">
      <dsp:nvSpPr>
        <dsp:cNvPr id="0" name=""/>
        <dsp:cNvSpPr/>
      </dsp:nvSpPr>
      <dsp:spPr>
        <a:xfrm>
          <a:off x="562320" y="5192998"/>
          <a:ext cx="5900863" cy="59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68" tIns="62768" rIns="62768" bIns="62768" numCol="1" spcCol="1270" anchor="ctr" anchorCtr="0">
          <a:noAutofit/>
        </a:bodyPr>
        <a:lstStyle/>
        <a:p>
          <a:pPr marL="0" lvl="0" indent="0" algn="l" defTabSz="800100">
            <a:lnSpc>
              <a:spcPct val="100000"/>
            </a:lnSpc>
            <a:spcBef>
              <a:spcPct val="0"/>
            </a:spcBef>
            <a:spcAft>
              <a:spcPct val="35000"/>
            </a:spcAft>
            <a:buNone/>
          </a:pPr>
          <a:r>
            <a:rPr lang="en-IN" sz="1800" b="0" i="0" kern="1200"/>
            <a:t>Repeat Step 4 until no change occurs.</a:t>
          </a:r>
          <a:endParaRPr lang="en-US" sz="1800" kern="1200"/>
        </a:p>
      </dsp:txBody>
      <dsp:txXfrm>
        <a:off x="562320" y="5192998"/>
        <a:ext cx="5900863" cy="593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9AD0C-CA25-474F-B722-2AAFB6D09EEB}">
      <dsp:nvSpPr>
        <dsp:cNvPr id="0" name=""/>
        <dsp:cNvSpPr/>
      </dsp:nvSpPr>
      <dsp:spPr>
        <a:xfrm>
          <a:off x="0" y="1459493"/>
          <a:ext cx="6263640" cy="2585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MISSING VALUE ESTIMATION</a:t>
          </a:r>
        </a:p>
      </dsp:txBody>
      <dsp:txXfrm>
        <a:off x="126223" y="1585716"/>
        <a:ext cx="6011194" cy="23332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6CA3-2C47-491F-6734-7F647D4E29A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C0385F-7D11-5711-48E8-E552ACBF31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06D9777-7C7F-3838-63F5-C821DD3035A7}"/>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E34B8670-DCFE-F85E-97DE-5C1C4BB52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C552A-049B-48C7-0278-4EDF0CB0EA36}"/>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324770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9F2E-50B3-1403-B82F-7AD61BAB269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70F31C-C011-D353-7EF8-913A77C177F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C29FAC-B17F-35AE-9799-AA38AB29C75B}"/>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0196B70D-85E7-1496-F711-927A01F96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D701DF-0EDA-C545-895F-33131F6B9B3A}"/>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106135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01E62-0903-3AA4-F2FF-38A53CB5A6E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08DA2D-29E1-B764-F290-3B56D0F438B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F650E1-27A0-6CB3-9017-AF39837593A7}"/>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449BE60E-80AC-FE36-5CB2-C02791163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44F47-CBF5-A9A4-C11F-BEC9A19D7319}"/>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1825368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4277-695E-9B7B-9538-5106945F0A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87C4E1-4634-1A51-E4CB-A60189A19F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4BDDD7-9089-392C-0097-56621C6283CB}"/>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E1B946FA-87CE-B10A-7CB1-BF4BD3A1A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B7668-9037-8D89-CAE9-74676C83B72F}"/>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4238446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CCAA1-1061-3DE3-6FAC-F9FBD070FD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6A6C98C-ABDB-15F9-FCDE-ECA723E81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18AB18C-7597-73FE-48C9-EBA3316B10D5}"/>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D839F224-CDD5-4B8D-B423-5516CE1CA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51C95-FBB2-99C5-E29C-4D9248CF65CA}"/>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137808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AB22-A695-970C-0EAD-A6137AAFF11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9FF79D-157C-F2C4-C5DC-52992FE02FA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79BF0B9-EA49-7EF9-BACB-79E41DF93E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B0B119C-5CCA-C43F-F688-102B0E0AA9FF}"/>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6" name="Footer Placeholder 5">
            <a:extLst>
              <a:ext uri="{FF2B5EF4-FFF2-40B4-BE49-F238E27FC236}">
                <a16:creationId xmlns:a16="http://schemas.microsoft.com/office/drawing/2014/main" id="{D6FFC2E3-577B-ECA5-C32B-A8B523A39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C85EA-21CC-4A76-E17A-AF0F97DB01B4}"/>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3056539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F20-98B1-871F-698C-E07E1D4C49C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0FF914-F076-AE5B-E16B-3264F1E9E5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EAC81E-DFF0-B7A5-BCE0-23251730AF3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F270EE-431A-7146-3F96-8A39A9C83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D73C11F-3A44-2287-02ED-B092EEA3F65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9E38A4B-1B0B-20D5-9B37-BF0CFE536030}"/>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8" name="Footer Placeholder 7">
            <a:extLst>
              <a:ext uri="{FF2B5EF4-FFF2-40B4-BE49-F238E27FC236}">
                <a16:creationId xmlns:a16="http://schemas.microsoft.com/office/drawing/2014/main" id="{F7FF89AB-98B1-75F5-3068-BD2116D81C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FBE7F-A93B-7D25-17A0-507AC4A08DE6}"/>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376932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524A-DC44-BCE5-10B3-6974D346C1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0558173-8159-BAD7-1C97-19E21C6DC0F8}"/>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4" name="Footer Placeholder 3">
            <a:extLst>
              <a:ext uri="{FF2B5EF4-FFF2-40B4-BE49-F238E27FC236}">
                <a16:creationId xmlns:a16="http://schemas.microsoft.com/office/drawing/2014/main" id="{1B9546DD-09D9-B4C0-D23D-1A936B901C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1D23C-3EB6-07DD-4C33-8EA3BAF304AB}"/>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1373789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677359-6E7C-D7ED-65F3-768D1F1A3547}"/>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3" name="Footer Placeholder 2">
            <a:extLst>
              <a:ext uri="{FF2B5EF4-FFF2-40B4-BE49-F238E27FC236}">
                <a16:creationId xmlns:a16="http://schemas.microsoft.com/office/drawing/2014/main" id="{095233DB-2D22-F6B3-0F45-69FFFB3F91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761DF1-1A84-742B-CD87-94D2DD6240ED}"/>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231899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E264-7200-074F-EB37-F599E2178F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97054B-4BD9-8F48-2BB9-2C9665162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5E9163-EB94-D806-8882-9C98B62B6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2CC844-1F47-2CD9-AFB4-98343BBB3BC8}"/>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6" name="Footer Placeholder 5">
            <a:extLst>
              <a:ext uri="{FF2B5EF4-FFF2-40B4-BE49-F238E27FC236}">
                <a16:creationId xmlns:a16="http://schemas.microsoft.com/office/drawing/2014/main" id="{9A41309A-3625-9E6E-DD68-62059AF49C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C6972-CFCE-20C9-4E62-15C226E6C43E}"/>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969572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89D0-9970-25EC-DD78-943658E4EB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789AF00-8EC5-BF98-4953-0E55DF981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9727A-504E-2BA6-2A85-B3F6281F0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D757E73-04DB-7D82-1893-BE2D08096D94}"/>
              </a:ext>
            </a:extLst>
          </p:cNvPr>
          <p:cNvSpPr>
            <a:spLocks noGrp="1"/>
          </p:cNvSpPr>
          <p:nvPr>
            <p:ph type="dt" sz="half" idx="10"/>
          </p:nvPr>
        </p:nvSpPr>
        <p:spPr/>
        <p:txBody>
          <a:bodyPr/>
          <a:lstStyle/>
          <a:p>
            <a:fld id="{40FDF2DC-8D5B-DA40-B6A5-C565CCC530E3}" type="datetimeFigureOut">
              <a:rPr lang="en-US" smtClean="0"/>
              <a:t>11/4/22</a:t>
            </a:fld>
            <a:endParaRPr lang="en-US"/>
          </a:p>
        </p:txBody>
      </p:sp>
      <p:sp>
        <p:nvSpPr>
          <p:cNvPr id="6" name="Footer Placeholder 5">
            <a:extLst>
              <a:ext uri="{FF2B5EF4-FFF2-40B4-BE49-F238E27FC236}">
                <a16:creationId xmlns:a16="http://schemas.microsoft.com/office/drawing/2014/main" id="{F15CFF3B-F4BC-DA43-0C29-9C6915DB5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506AE-9C43-008E-3631-BDBF1C40D634}"/>
              </a:ext>
            </a:extLst>
          </p:cNvPr>
          <p:cNvSpPr>
            <a:spLocks noGrp="1"/>
          </p:cNvSpPr>
          <p:nvPr>
            <p:ph type="sldNum" sz="quarter" idx="12"/>
          </p:nvPr>
        </p:nvSpPr>
        <p:spPr/>
        <p:txBody>
          <a:bodyPr/>
          <a:lstStyle/>
          <a:p>
            <a:fld id="{354AFB64-85D5-3644-8F98-E3E7219738D2}" type="slidenum">
              <a:rPr lang="en-US" smtClean="0"/>
              <a:t>‹#›</a:t>
            </a:fld>
            <a:endParaRPr lang="en-US"/>
          </a:p>
        </p:txBody>
      </p:sp>
    </p:spTree>
    <p:extLst>
      <p:ext uri="{BB962C8B-B14F-4D97-AF65-F5344CB8AC3E}">
        <p14:creationId xmlns:p14="http://schemas.microsoft.com/office/powerpoint/2010/main" val="405575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3A6282-B504-54CB-FFB3-05BF7C365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8EDB92-87E3-3CE6-639F-DDC6ECA5B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83F219-87BA-0CAD-C13A-9121D01B1C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DF2DC-8D5B-DA40-B6A5-C565CCC530E3}" type="datetimeFigureOut">
              <a:rPr lang="en-US" smtClean="0"/>
              <a:t>11/4/22</a:t>
            </a:fld>
            <a:endParaRPr lang="en-US"/>
          </a:p>
        </p:txBody>
      </p:sp>
      <p:sp>
        <p:nvSpPr>
          <p:cNvPr id="5" name="Footer Placeholder 4">
            <a:extLst>
              <a:ext uri="{FF2B5EF4-FFF2-40B4-BE49-F238E27FC236}">
                <a16:creationId xmlns:a16="http://schemas.microsoft.com/office/drawing/2014/main" id="{FBB4AED3-8041-B7ED-5E1A-14176E30AA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C97AAA-E0C2-EDF2-1FDB-C272099E7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AFB64-85D5-3644-8F98-E3E7219738D2}" type="slidenum">
              <a:rPr lang="en-US" smtClean="0"/>
              <a:t>‹#›</a:t>
            </a:fld>
            <a:endParaRPr lang="en-US"/>
          </a:p>
        </p:txBody>
      </p:sp>
    </p:spTree>
    <p:extLst>
      <p:ext uri="{BB962C8B-B14F-4D97-AF65-F5344CB8AC3E}">
        <p14:creationId xmlns:p14="http://schemas.microsoft.com/office/powerpoint/2010/main" val="3060337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questionpro.com/blog/ratio-dat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intellspot.com/types-graphs-chart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intellspot.com/categorical-data-example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intellspot.com/qualitative-vs-quantitative-data/"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www.simplilearn.com/tutorials/statistics-tutorial/chi-square-tes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60-ABA7-CC8A-96E0-4FDA62A3B135}"/>
              </a:ext>
            </a:extLst>
          </p:cNvPr>
          <p:cNvSpPr>
            <a:spLocks noGrp="1"/>
          </p:cNvSpPr>
          <p:nvPr>
            <p:ph type="ctrTitle"/>
          </p:nvPr>
        </p:nvSpPr>
        <p:spPr>
          <a:xfrm>
            <a:off x="5957888" y="-1"/>
            <a:ext cx="6234112" cy="6857999"/>
          </a:xfrm>
          <a:solidFill>
            <a:srgbClr val="002060"/>
          </a:solidFill>
        </p:spPr>
        <p:txBody>
          <a:bodyPr>
            <a:normAutofit fontScale="90000"/>
          </a:bodyPr>
          <a:lstStyle/>
          <a:p>
            <a:r>
              <a:rPr lang="en-US" sz="7200">
                <a:solidFill>
                  <a:schemeClr val="bg1"/>
                </a:solidFill>
              </a:rPr>
              <a:t>DATA PREPARATION</a:t>
            </a:r>
            <a:br>
              <a:rPr lang="en-US" sz="7200">
                <a:solidFill>
                  <a:schemeClr val="bg1"/>
                </a:solidFill>
              </a:rPr>
            </a:br>
            <a:r>
              <a:rPr lang="en-US" sz="7200">
                <a:solidFill>
                  <a:schemeClr val="bg1"/>
                </a:solidFill>
              </a:rPr>
              <a:t>(UNIT 1)</a:t>
            </a:r>
            <a:br>
              <a:rPr lang="en-US" dirty="0">
                <a:solidFill>
                  <a:schemeClr val="bg1"/>
                </a:solidFill>
              </a:rPr>
            </a:br>
            <a:br>
              <a:rPr lang="en-US" dirty="0">
                <a:solidFill>
                  <a:schemeClr val="bg1"/>
                </a:solidFill>
              </a:rPr>
            </a:br>
            <a:r>
              <a:rPr lang="en-US" sz="4400" dirty="0">
                <a:solidFill>
                  <a:schemeClr val="bg1"/>
                </a:solidFill>
              </a:rPr>
              <a:t>MCA 3</a:t>
            </a:r>
            <a:r>
              <a:rPr lang="en-US" sz="4400" baseline="30000" dirty="0">
                <a:solidFill>
                  <a:schemeClr val="bg1"/>
                </a:solidFill>
              </a:rPr>
              <a:t>RD</a:t>
            </a:r>
            <a:r>
              <a:rPr lang="en-US" sz="4400" dirty="0">
                <a:solidFill>
                  <a:schemeClr val="bg1"/>
                </a:solidFill>
              </a:rPr>
              <a:t> SEMESTER</a:t>
            </a:r>
            <a:br>
              <a:rPr lang="en-US" sz="4400" dirty="0">
                <a:solidFill>
                  <a:schemeClr val="bg1"/>
                </a:solidFill>
              </a:rPr>
            </a:br>
            <a:r>
              <a:rPr lang="en-US" sz="3600" dirty="0">
                <a:solidFill>
                  <a:schemeClr val="bg1"/>
                </a:solidFill>
              </a:rPr>
              <a:t>SIKKIM UNIVERSITY</a:t>
            </a:r>
            <a:br>
              <a:rPr lang="en-US" dirty="0">
                <a:solidFill>
                  <a:schemeClr val="bg1"/>
                </a:solidFill>
              </a:rPr>
            </a:br>
            <a:br>
              <a:rPr lang="en-US" dirty="0">
                <a:solidFill>
                  <a:schemeClr val="bg1"/>
                </a:solidFill>
              </a:rPr>
            </a:br>
            <a:r>
              <a:rPr lang="en-US" sz="2800" dirty="0">
                <a:solidFill>
                  <a:schemeClr val="bg1"/>
                </a:solidFill>
              </a:rPr>
              <a:t>-PRATIKSHYA SHARMA</a:t>
            </a:r>
            <a:br>
              <a:rPr lang="en-US" dirty="0">
                <a:solidFill>
                  <a:schemeClr val="bg1"/>
                </a:solidFill>
              </a:rPr>
            </a:br>
            <a:endParaRPr lang="en-US" dirty="0">
              <a:solidFill>
                <a:schemeClr val="bg1"/>
              </a:solidFill>
            </a:endParaRPr>
          </a:p>
        </p:txBody>
      </p:sp>
      <p:pic>
        <p:nvPicPr>
          <p:cNvPr id="7174" name="Picture 6" descr="Data GIFs - Get the best gif on GIFER">
            <a:extLst>
              <a:ext uri="{FF2B5EF4-FFF2-40B4-BE49-F238E27FC236}">
                <a16:creationId xmlns:a16="http://schemas.microsoft.com/office/drawing/2014/main" id="{6B6F402C-37EE-F91E-E592-FEFBCB4B8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57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956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A289-7FFC-0B4E-C15F-F33D92CB8976}"/>
              </a:ext>
            </a:extLst>
          </p:cNvPr>
          <p:cNvSpPr>
            <a:spLocks noGrp="1"/>
          </p:cNvSpPr>
          <p:nvPr>
            <p:ph type="title"/>
          </p:nvPr>
        </p:nvSpPr>
        <p:spPr>
          <a:xfrm>
            <a:off x="838200" y="111351"/>
            <a:ext cx="10515600" cy="1325563"/>
          </a:xfrm>
        </p:spPr>
        <p:txBody>
          <a:bodyPr/>
          <a:lstStyle/>
          <a:p>
            <a:r>
              <a:rPr lang="en-IN" sz="4400" b="1" i="0" dirty="0">
                <a:solidFill>
                  <a:srgbClr val="993366"/>
                </a:solidFill>
                <a:effectLst/>
                <a:latin typeface="inherit"/>
              </a:rPr>
              <a:t>Ordinal Data</a:t>
            </a:r>
            <a:endParaRPr lang="en-US" dirty="0"/>
          </a:p>
        </p:txBody>
      </p:sp>
      <p:pic>
        <p:nvPicPr>
          <p:cNvPr id="5122" name="Picture 2">
            <a:extLst>
              <a:ext uri="{FF2B5EF4-FFF2-40B4-BE49-F238E27FC236}">
                <a16:creationId xmlns:a16="http://schemas.microsoft.com/office/drawing/2014/main" id="{DF5E302B-9F5A-E45B-81C2-F7D90E8EC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758" y="1851025"/>
            <a:ext cx="8554605"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22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ominal and Ordinal Data - Examples">
            <a:extLst>
              <a:ext uri="{FF2B5EF4-FFF2-40B4-BE49-F238E27FC236}">
                <a16:creationId xmlns:a16="http://schemas.microsoft.com/office/drawing/2014/main" id="{E9E7F694-0F3D-98FA-7DDB-A5B2C58522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01"/>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89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31DE-CA1B-1710-2172-C1CE6601BF9D}"/>
              </a:ext>
            </a:extLst>
          </p:cNvPr>
          <p:cNvSpPr>
            <a:spLocks noGrp="1"/>
          </p:cNvSpPr>
          <p:nvPr>
            <p:ph type="title"/>
          </p:nvPr>
        </p:nvSpPr>
        <p:spPr/>
        <p:txBody>
          <a:bodyPr/>
          <a:lstStyle/>
          <a:p>
            <a:r>
              <a:rPr lang="en-IN" sz="4400" b="1" i="0" dirty="0">
                <a:solidFill>
                  <a:srgbClr val="993366"/>
                </a:solidFill>
                <a:effectLst/>
                <a:latin typeface="inherit"/>
              </a:rPr>
              <a:t>Nominal vs. Ordinal Data</a:t>
            </a:r>
            <a:br>
              <a:rPr lang="en-IN" b="0" i="0" dirty="0">
                <a:solidFill>
                  <a:srgbClr val="444444"/>
                </a:solidFill>
                <a:effectLst/>
                <a:latin typeface="Raleway" pitchFamily="2" charset="77"/>
              </a:rPr>
            </a:br>
            <a:endParaRPr lang="en-US" dirty="0"/>
          </a:p>
        </p:txBody>
      </p:sp>
      <p:graphicFrame>
        <p:nvGraphicFramePr>
          <p:cNvPr id="4" name="Content Placeholder 3">
            <a:extLst>
              <a:ext uri="{FF2B5EF4-FFF2-40B4-BE49-F238E27FC236}">
                <a16:creationId xmlns:a16="http://schemas.microsoft.com/office/drawing/2014/main" id="{F96A3EE4-12C1-5673-E630-19EAC4FFDD14}"/>
              </a:ext>
            </a:extLst>
          </p:cNvPr>
          <p:cNvGraphicFramePr>
            <a:graphicFrameLocks noGrp="1"/>
          </p:cNvGraphicFramePr>
          <p:nvPr>
            <p:ph idx="1"/>
            <p:extLst>
              <p:ext uri="{D42A27DB-BD31-4B8C-83A1-F6EECF244321}">
                <p14:modId xmlns:p14="http://schemas.microsoft.com/office/powerpoint/2010/main" val="3400151048"/>
              </p:ext>
            </p:extLst>
          </p:nvPr>
        </p:nvGraphicFramePr>
        <p:xfrm>
          <a:off x="522514" y="1132114"/>
          <a:ext cx="10907486" cy="5246915"/>
        </p:xfrm>
        <a:graphic>
          <a:graphicData uri="http://schemas.openxmlformats.org/drawingml/2006/table">
            <a:tbl>
              <a:tblPr>
                <a:tableStyleId>{8FD4443E-F989-4FC4-A0C8-D5A2AF1F390B}</a:tableStyleId>
              </a:tblPr>
              <a:tblGrid>
                <a:gridCol w="5453743">
                  <a:extLst>
                    <a:ext uri="{9D8B030D-6E8A-4147-A177-3AD203B41FA5}">
                      <a16:colId xmlns:a16="http://schemas.microsoft.com/office/drawing/2014/main" val="1273849235"/>
                    </a:ext>
                  </a:extLst>
                </a:gridCol>
                <a:gridCol w="5453743">
                  <a:extLst>
                    <a:ext uri="{9D8B030D-6E8A-4147-A177-3AD203B41FA5}">
                      <a16:colId xmlns:a16="http://schemas.microsoft.com/office/drawing/2014/main" val="3053625923"/>
                    </a:ext>
                  </a:extLst>
                </a:gridCol>
              </a:tblGrid>
              <a:tr h="431975">
                <a:tc>
                  <a:txBody>
                    <a:bodyPr/>
                    <a:lstStyle/>
                    <a:p>
                      <a:pPr algn="ctr"/>
                      <a:r>
                        <a:rPr lang="en-IN" b="1" dirty="0">
                          <a:effectLst/>
                        </a:rPr>
                        <a:t>Nominal Data</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b="1" dirty="0">
                          <a:effectLst/>
                        </a:rPr>
                        <a:t>Ordinal Data</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238973"/>
                  </a:ext>
                </a:extLst>
              </a:tr>
              <a:tr h="811270">
                <a:tc>
                  <a:txBody>
                    <a:bodyPr/>
                    <a:lstStyle/>
                    <a:p>
                      <a:r>
                        <a:rPr lang="en-IN" dirty="0">
                          <a:effectLst/>
                        </a:rPr>
                        <a:t>Nominal data can’t be quantified, neither they have any intrinsic ordering</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dirty="0">
                          <a:effectLst/>
                        </a:rPr>
                        <a:t>Ordinal data gives some kind of sequential order by their position on the scale</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823156"/>
                  </a:ext>
                </a:extLst>
              </a:tr>
              <a:tr h="811270">
                <a:tc>
                  <a:txBody>
                    <a:bodyPr/>
                    <a:lstStyle/>
                    <a:p>
                      <a:r>
                        <a:rPr lang="en-IN" dirty="0">
                          <a:effectLst/>
                        </a:rPr>
                        <a:t>Nominal data is qualitative data or categorical data</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a:effectLst/>
                        </a:rPr>
                        <a:t>Ordinal data is said to be “in-between” qualitative data and quantitative data</a:t>
                      </a:r>
                      <a:endParaRPr lang="en-IN">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4613191"/>
                  </a:ext>
                </a:extLst>
              </a:tr>
              <a:tr h="1190565">
                <a:tc>
                  <a:txBody>
                    <a:bodyPr/>
                    <a:lstStyle/>
                    <a:p>
                      <a:r>
                        <a:rPr lang="en-IN">
                          <a:effectLst/>
                        </a:rPr>
                        <a:t>They don’t provide any quantitative value, neither we can perform any arithmetical operation</a:t>
                      </a:r>
                      <a:endParaRPr lang="en-IN">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a:effectLst/>
                        </a:rPr>
                        <a:t>They provide sequence and can assign numbers to ordinal data but cannot perform the arithmetical operation</a:t>
                      </a:r>
                      <a:endParaRPr lang="en-IN">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896790"/>
                  </a:ext>
                </a:extLst>
              </a:tr>
              <a:tr h="811270">
                <a:tc>
                  <a:txBody>
                    <a:bodyPr/>
                    <a:lstStyle/>
                    <a:p>
                      <a:r>
                        <a:rPr lang="en-IN">
                          <a:effectLst/>
                        </a:rPr>
                        <a:t>Nominal data cannot be used to compare with one another</a:t>
                      </a:r>
                      <a:endParaRPr lang="en-IN">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a:effectLst/>
                        </a:rPr>
                        <a:t>Ordinal data can help to compare one item with another by ranking or ordering</a:t>
                      </a:r>
                      <a:endParaRPr lang="en-IN">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966737"/>
                  </a:ext>
                </a:extLst>
              </a:tr>
              <a:tr h="1190565">
                <a:tc>
                  <a:txBody>
                    <a:bodyPr/>
                    <a:lstStyle/>
                    <a:p>
                      <a:r>
                        <a:rPr lang="en-IN" b="1" dirty="0">
                          <a:effectLst/>
                        </a:rPr>
                        <a:t>Examples:</a:t>
                      </a:r>
                      <a:r>
                        <a:rPr lang="en-IN" dirty="0">
                          <a:effectLst/>
                        </a:rPr>
                        <a:t> Eye colour, housing style, gender, hair colour, religion, marital status, ethnicity, etc</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b="1" dirty="0">
                          <a:effectLst/>
                        </a:rPr>
                        <a:t>Examples:</a:t>
                      </a:r>
                      <a:r>
                        <a:rPr lang="en-IN" dirty="0">
                          <a:effectLst/>
                        </a:rPr>
                        <a:t> Economic status, customer satisfaction, education level, letter grades, etc </a:t>
                      </a:r>
                      <a:endParaRPr lang="en-IN" dirty="0">
                        <a:effectLst/>
                        <a:latin typeface="Poppins" panose="020B0604020202020204" pitchFamily="34" charset="0"/>
                      </a:endParaRPr>
                    </a:p>
                  </a:txBody>
                  <a:tcPr marL="76200" marR="7620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1252739"/>
                  </a:ext>
                </a:extLst>
              </a:tr>
            </a:tbl>
          </a:graphicData>
        </a:graphic>
      </p:graphicFrame>
    </p:spTree>
    <p:extLst>
      <p:ext uri="{BB962C8B-B14F-4D97-AF65-F5344CB8AC3E}">
        <p14:creationId xmlns:p14="http://schemas.microsoft.com/office/powerpoint/2010/main" val="128757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986F-11FF-DDC5-292E-A127247D8B5E}"/>
              </a:ext>
            </a:extLst>
          </p:cNvPr>
          <p:cNvSpPr>
            <a:spLocks noGrp="1"/>
          </p:cNvSpPr>
          <p:nvPr>
            <p:ph type="title"/>
          </p:nvPr>
        </p:nvSpPr>
        <p:spPr/>
        <p:txBody>
          <a:bodyPr/>
          <a:lstStyle/>
          <a:p>
            <a:r>
              <a:rPr lang="en-IN" sz="4400" b="1" i="0" dirty="0">
                <a:solidFill>
                  <a:srgbClr val="993366"/>
                </a:solidFill>
                <a:effectLst/>
                <a:latin typeface="inherit"/>
              </a:rPr>
              <a:t>Discrete Data</a:t>
            </a:r>
            <a:br>
              <a:rPr lang="en-IN" b="0" i="0" dirty="0">
                <a:solidFill>
                  <a:srgbClr val="444444"/>
                </a:solidFill>
                <a:effectLst/>
                <a:latin typeface="Raleway" pitchFamily="2" charset="77"/>
              </a:rPr>
            </a:br>
            <a:endParaRPr lang="en-US" dirty="0"/>
          </a:p>
        </p:txBody>
      </p:sp>
      <p:sp>
        <p:nvSpPr>
          <p:cNvPr id="3" name="Content Placeholder 2">
            <a:extLst>
              <a:ext uri="{FF2B5EF4-FFF2-40B4-BE49-F238E27FC236}">
                <a16:creationId xmlns:a16="http://schemas.microsoft.com/office/drawing/2014/main" id="{0E515B1D-E9E2-473F-423F-6719D4A0AB24}"/>
              </a:ext>
            </a:extLst>
          </p:cNvPr>
          <p:cNvSpPr>
            <a:spLocks noGrp="1"/>
          </p:cNvSpPr>
          <p:nvPr>
            <p:ph idx="1"/>
          </p:nvPr>
        </p:nvSpPr>
        <p:spPr>
          <a:xfrm>
            <a:off x="838200" y="1346653"/>
            <a:ext cx="10515600" cy="4956175"/>
          </a:xfrm>
        </p:spPr>
        <p:txBody>
          <a:bodyPr>
            <a:normAutofit fontScale="62500" lnSpcReduction="20000"/>
          </a:bodyPr>
          <a:lstStyle/>
          <a:p>
            <a:pPr algn="l" fontAlgn="base"/>
            <a:r>
              <a:rPr lang="en-IN" b="0" i="0" dirty="0">
                <a:solidFill>
                  <a:srgbClr val="444444"/>
                </a:solidFill>
                <a:effectLst/>
                <a:latin typeface="Times New Roman" panose="02020603050405020304" pitchFamily="18" charset="0"/>
                <a:cs typeface="Times New Roman" panose="02020603050405020304" pitchFamily="18" charset="0"/>
              </a:rPr>
              <a:t>Discrete and continuous data are the two key types of quantitative data.</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In statistics, marketing research, and data science, many decisions depend on whether the basic data is discrete or continuous.</a:t>
            </a:r>
          </a:p>
          <a:p>
            <a:pPr algn="l"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Discrete data is a count that involves only integers. The discrete values cannot be subdivided into parts.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For example, the number of children in a class is discrete data. You can count whole individuals. You can’t count 1.5 kids.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To put in other words, discrete data can take only certain values. The data variables cannot be divided into smaller parts.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It has a limited number of possible values e.g., days of the month.</a:t>
            </a:r>
          </a:p>
          <a:p>
            <a:pPr algn="l"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r>
              <a:rPr lang="en-IN" b="1" i="0" dirty="0">
                <a:solidFill>
                  <a:srgbClr val="339966"/>
                </a:solidFill>
                <a:effectLst/>
                <a:latin typeface="Times New Roman" panose="02020603050405020304" pitchFamily="18" charset="0"/>
                <a:cs typeface="Times New Roman" panose="02020603050405020304" pitchFamily="18" charset="0"/>
              </a:rPr>
              <a:t>Examples of discrete data:</a:t>
            </a:r>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number of students in a class.</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number of workers in a company.</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number of home runs in a baseball game.</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number of test questions you answered correctly</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005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D12C-16F7-6A9F-AFB8-0926012F8C2C}"/>
              </a:ext>
            </a:extLst>
          </p:cNvPr>
          <p:cNvSpPr>
            <a:spLocks noGrp="1"/>
          </p:cNvSpPr>
          <p:nvPr>
            <p:ph type="title"/>
          </p:nvPr>
        </p:nvSpPr>
        <p:spPr>
          <a:xfrm>
            <a:off x="838200" y="111351"/>
            <a:ext cx="10515600" cy="1325563"/>
          </a:xfrm>
        </p:spPr>
        <p:txBody>
          <a:bodyPr/>
          <a:lstStyle/>
          <a:p>
            <a:r>
              <a:rPr lang="en-IN" sz="4400" b="1" i="0" dirty="0">
                <a:solidFill>
                  <a:srgbClr val="993366"/>
                </a:solidFill>
                <a:effectLst/>
                <a:latin typeface="inherit"/>
              </a:rPr>
              <a:t>Continuous Data</a:t>
            </a:r>
            <a:br>
              <a:rPr lang="en-IN" b="0" i="0" dirty="0">
                <a:solidFill>
                  <a:srgbClr val="444444"/>
                </a:solidFill>
                <a:effectLst/>
                <a:latin typeface="Raleway" pitchFamily="2" charset="77"/>
              </a:rPr>
            </a:br>
            <a:endParaRPr lang="en-US" dirty="0"/>
          </a:p>
        </p:txBody>
      </p:sp>
      <p:sp>
        <p:nvSpPr>
          <p:cNvPr id="3" name="Content Placeholder 2">
            <a:extLst>
              <a:ext uri="{FF2B5EF4-FFF2-40B4-BE49-F238E27FC236}">
                <a16:creationId xmlns:a16="http://schemas.microsoft.com/office/drawing/2014/main" id="{47DE4883-3DA1-DA53-96E8-167035A4BE77}"/>
              </a:ext>
            </a:extLst>
          </p:cNvPr>
          <p:cNvSpPr>
            <a:spLocks noGrp="1"/>
          </p:cNvSpPr>
          <p:nvPr>
            <p:ph idx="1"/>
          </p:nvPr>
        </p:nvSpPr>
        <p:spPr>
          <a:xfrm>
            <a:off x="838200" y="661648"/>
            <a:ext cx="10330543" cy="6000409"/>
          </a:xfrm>
        </p:spPr>
        <p:txBody>
          <a:bodyPr>
            <a:noAutofit/>
          </a:bodyPr>
          <a:lstStyle/>
          <a:p>
            <a:pPr algn="just" fontAlgn="base"/>
            <a:r>
              <a:rPr lang="en-IN" sz="2000" b="0" i="0" dirty="0">
                <a:solidFill>
                  <a:srgbClr val="444444"/>
                </a:solidFill>
                <a:effectLst/>
                <a:latin typeface="Times New Roman" panose="02020603050405020304" pitchFamily="18" charset="0"/>
                <a:cs typeface="Times New Roman" panose="02020603050405020304" pitchFamily="18" charset="0"/>
              </a:rPr>
              <a:t>Continuous data is information that could be meaningfully divided into finer levels. It can be measured on a scale or continuum and can have almost any numeric value.</a:t>
            </a:r>
          </a:p>
          <a:p>
            <a:pPr algn="just" fontAlgn="base"/>
            <a:r>
              <a:rPr lang="en-IN" sz="2000" b="0" i="0" dirty="0">
                <a:solidFill>
                  <a:srgbClr val="444444"/>
                </a:solidFill>
                <a:effectLst/>
                <a:latin typeface="Times New Roman" panose="02020603050405020304" pitchFamily="18" charset="0"/>
                <a:cs typeface="Times New Roman" panose="02020603050405020304" pitchFamily="18" charset="0"/>
              </a:rPr>
              <a:t>For example, you can measure your height at very precise scales — meters, </a:t>
            </a:r>
            <a:r>
              <a:rPr lang="en-IN" sz="2000" b="0" i="0" dirty="0" err="1">
                <a:solidFill>
                  <a:srgbClr val="444444"/>
                </a:solidFill>
                <a:effectLst/>
                <a:latin typeface="Times New Roman" panose="02020603050405020304" pitchFamily="18" charset="0"/>
                <a:cs typeface="Times New Roman" panose="02020603050405020304" pitchFamily="18" charset="0"/>
              </a:rPr>
              <a:t>centimeters</a:t>
            </a:r>
            <a:r>
              <a:rPr lang="en-IN" sz="2000" b="0" i="0" dirty="0">
                <a:solidFill>
                  <a:srgbClr val="444444"/>
                </a:solidFill>
                <a:effectLst/>
                <a:latin typeface="Times New Roman" panose="02020603050405020304" pitchFamily="18" charset="0"/>
                <a:cs typeface="Times New Roman" panose="02020603050405020304" pitchFamily="18" charset="0"/>
              </a:rPr>
              <a:t>, </a:t>
            </a:r>
            <a:r>
              <a:rPr lang="en-IN" sz="2000" b="0" i="0" dirty="0" err="1">
                <a:solidFill>
                  <a:srgbClr val="444444"/>
                </a:solidFill>
                <a:effectLst/>
                <a:latin typeface="Times New Roman" panose="02020603050405020304" pitchFamily="18" charset="0"/>
                <a:cs typeface="Times New Roman" panose="02020603050405020304" pitchFamily="18" charset="0"/>
              </a:rPr>
              <a:t>millimeters</a:t>
            </a:r>
            <a:r>
              <a:rPr lang="en-IN" sz="2000" b="0" i="0" dirty="0">
                <a:solidFill>
                  <a:srgbClr val="444444"/>
                </a:solidFill>
                <a:effectLst/>
                <a:latin typeface="Times New Roman" panose="02020603050405020304" pitchFamily="18" charset="0"/>
                <a:cs typeface="Times New Roman" panose="02020603050405020304" pitchFamily="18" charset="0"/>
              </a:rPr>
              <a:t> and etc.</a:t>
            </a:r>
          </a:p>
          <a:p>
            <a:pPr algn="just" fontAlgn="base"/>
            <a:r>
              <a:rPr lang="en-IN" sz="2000" b="0" i="0" dirty="0">
                <a:solidFill>
                  <a:srgbClr val="444444"/>
                </a:solidFill>
                <a:effectLst/>
                <a:latin typeface="Times New Roman" panose="02020603050405020304" pitchFamily="18" charset="0"/>
                <a:cs typeface="Times New Roman" panose="02020603050405020304" pitchFamily="18" charset="0"/>
              </a:rPr>
              <a:t>You can record continuous data at so many different measurements – width, temperature, time, and etc. This is where the key difference from discrete types of data lies.</a:t>
            </a:r>
          </a:p>
          <a:p>
            <a:pPr algn="just" fontAlgn="base"/>
            <a:r>
              <a:rPr lang="en-IN" sz="2000" b="0" i="0" dirty="0">
                <a:solidFill>
                  <a:srgbClr val="444444"/>
                </a:solidFill>
                <a:effectLst/>
                <a:latin typeface="Times New Roman" panose="02020603050405020304" pitchFamily="18" charset="0"/>
                <a:cs typeface="Times New Roman" panose="02020603050405020304" pitchFamily="18" charset="0"/>
              </a:rPr>
              <a:t>The continuous variables can take any value between two numbers. For example, between 50 and 72 inches, there are literally millions of possible heights: 52.04762 inches, 69.948376 inches and etc.</a:t>
            </a:r>
          </a:p>
          <a:p>
            <a:pPr algn="just" fontAlgn="base"/>
            <a:r>
              <a:rPr lang="en-IN" sz="2000" b="0" i="0" dirty="0">
                <a:solidFill>
                  <a:srgbClr val="444444"/>
                </a:solidFill>
                <a:effectLst/>
                <a:latin typeface="Times New Roman" panose="02020603050405020304" pitchFamily="18" charset="0"/>
                <a:cs typeface="Times New Roman" panose="02020603050405020304" pitchFamily="18" charset="0"/>
              </a:rPr>
              <a:t>A good great rule for defining if a data is continuous or discrete is that if the point of measurement can be reduced in half and still make sense, the data is continuous.</a:t>
            </a:r>
          </a:p>
          <a:p>
            <a:pPr algn="just" fontAlgn="base"/>
            <a:endParaRPr lang="en-IN" sz="2000" b="0" i="0" dirty="0">
              <a:solidFill>
                <a:srgbClr val="444444"/>
              </a:solidFill>
              <a:effectLst/>
              <a:latin typeface="Times New Roman" panose="02020603050405020304" pitchFamily="18" charset="0"/>
              <a:cs typeface="Times New Roman" panose="02020603050405020304" pitchFamily="18" charset="0"/>
            </a:endParaRPr>
          </a:p>
          <a:p>
            <a:pPr algn="just" fontAlgn="base"/>
            <a:r>
              <a:rPr lang="en-IN" sz="2000" b="1" i="0" dirty="0">
                <a:solidFill>
                  <a:srgbClr val="339966"/>
                </a:solidFill>
                <a:effectLst/>
                <a:latin typeface="Times New Roman" panose="02020603050405020304" pitchFamily="18" charset="0"/>
                <a:cs typeface="Times New Roman" panose="02020603050405020304" pitchFamily="18" charset="0"/>
              </a:rPr>
              <a:t>Examples of continuous data:</a:t>
            </a:r>
            <a:endParaRPr lang="en-IN" sz="2000" b="0" i="0" dirty="0">
              <a:solidFill>
                <a:srgbClr val="444444"/>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IN" sz="2000" b="0" i="0" dirty="0">
                <a:solidFill>
                  <a:srgbClr val="444444"/>
                </a:solidFill>
                <a:effectLst/>
                <a:latin typeface="Times New Roman" panose="02020603050405020304" pitchFamily="18" charset="0"/>
                <a:cs typeface="Times New Roman" panose="02020603050405020304" pitchFamily="18" charset="0"/>
              </a:rPr>
              <a:t>The amount of time required to complete a project.</a:t>
            </a:r>
          </a:p>
          <a:p>
            <a:pPr algn="just" fontAlgn="base">
              <a:buFont typeface="Arial" panose="020B0604020202020204" pitchFamily="34" charset="0"/>
              <a:buChar char="•"/>
            </a:pPr>
            <a:r>
              <a:rPr lang="en-IN" sz="2000" b="0" i="0" dirty="0">
                <a:solidFill>
                  <a:srgbClr val="444444"/>
                </a:solidFill>
                <a:effectLst/>
                <a:latin typeface="Times New Roman" panose="02020603050405020304" pitchFamily="18" charset="0"/>
                <a:cs typeface="Times New Roman" panose="02020603050405020304" pitchFamily="18" charset="0"/>
              </a:rPr>
              <a:t>The height of children.</a:t>
            </a:r>
          </a:p>
          <a:p>
            <a:pPr algn="just" fontAlgn="base">
              <a:buFont typeface="Arial" panose="020B0604020202020204" pitchFamily="34" charset="0"/>
              <a:buChar char="•"/>
            </a:pPr>
            <a:r>
              <a:rPr lang="en-IN" sz="2000" b="0" i="0" dirty="0">
                <a:solidFill>
                  <a:srgbClr val="444444"/>
                </a:solidFill>
                <a:effectLst/>
                <a:latin typeface="Times New Roman" panose="02020603050405020304" pitchFamily="18" charset="0"/>
                <a:cs typeface="Times New Roman" panose="02020603050405020304" pitchFamily="18" charset="0"/>
              </a:rPr>
              <a:t>The square footage of a two-bedroom house.</a:t>
            </a:r>
          </a:p>
          <a:p>
            <a:pPr algn="just" fontAlgn="base">
              <a:buFont typeface="Arial" panose="020B0604020202020204" pitchFamily="34" charset="0"/>
              <a:buChar char="•"/>
            </a:pPr>
            <a:r>
              <a:rPr lang="en-IN" sz="2000" b="0" i="0" dirty="0">
                <a:solidFill>
                  <a:srgbClr val="444444"/>
                </a:solidFill>
                <a:effectLst/>
                <a:latin typeface="Times New Roman" panose="02020603050405020304" pitchFamily="18" charset="0"/>
                <a:cs typeface="Times New Roman" panose="02020603050405020304" pitchFamily="18" charset="0"/>
              </a:rPr>
              <a:t>The speed of cars.</a:t>
            </a:r>
          </a:p>
          <a:p>
            <a:pPr marL="0" indent="0" algn="just">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29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screte and Continuous Data - Examples">
            <a:extLst>
              <a:ext uri="{FF2B5EF4-FFF2-40B4-BE49-F238E27FC236}">
                <a16:creationId xmlns:a16="http://schemas.microsoft.com/office/drawing/2014/main" id="{3820EDE6-48C0-CA2A-C8C1-DBB851134E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24"/>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9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978A-302E-2C25-005B-46A9C81089BF}"/>
              </a:ext>
            </a:extLst>
          </p:cNvPr>
          <p:cNvSpPr>
            <a:spLocks noGrp="1"/>
          </p:cNvSpPr>
          <p:nvPr>
            <p:ph type="title"/>
          </p:nvPr>
        </p:nvSpPr>
        <p:spPr/>
        <p:txBody>
          <a:bodyPr/>
          <a:lstStyle/>
          <a:p>
            <a:r>
              <a:rPr lang="en-IN" sz="4400" b="1" i="0" dirty="0">
                <a:solidFill>
                  <a:srgbClr val="993366"/>
                </a:solidFill>
                <a:effectLst/>
                <a:latin typeface="inherit"/>
              </a:rPr>
              <a:t>Discrete vs. Continuous Data</a:t>
            </a:r>
            <a:br>
              <a:rPr lang="en-IN" b="0" i="0" dirty="0">
                <a:solidFill>
                  <a:srgbClr val="444444"/>
                </a:solidFill>
                <a:effectLst/>
                <a:latin typeface="Raleway" pitchFamily="2" charset="77"/>
              </a:rPr>
            </a:br>
            <a:endParaRPr lang="en-US" dirty="0"/>
          </a:p>
        </p:txBody>
      </p:sp>
      <p:graphicFrame>
        <p:nvGraphicFramePr>
          <p:cNvPr id="4" name="Content Placeholder 3">
            <a:extLst>
              <a:ext uri="{FF2B5EF4-FFF2-40B4-BE49-F238E27FC236}">
                <a16:creationId xmlns:a16="http://schemas.microsoft.com/office/drawing/2014/main" id="{D1D6D705-CA69-FFCB-E37B-80AA3DBD8D70}"/>
              </a:ext>
            </a:extLst>
          </p:cNvPr>
          <p:cNvGraphicFramePr>
            <a:graphicFrameLocks noGrp="1"/>
          </p:cNvGraphicFramePr>
          <p:nvPr>
            <p:ph idx="1"/>
            <p:extLst>
              <p:ext uri="{D42A27DB-BD31-4B8C-83A1-F6EECF244321}">
                <p14:modId xmlns:p14="http://schemas.microsoft.com/office/powerpoint/2010/main" val="773980696"/>
              </p:ext>
            </p:extLst>
          </p:nvPr>
        </p:nvGraphicFramePr>
        <p:xfrm>
          <a:off x="579665" y="1385888"/>
          <a:ext cx="10515600" cy="4710113"/>
        </p:xfrm>
        <a:graphic>
          <a:graphicData uri="http://schemas.openxmlformats.org/drawingml/2006/table">
            <a:tbl>
              <a:tblPr>
                <a:tableStyleId>{327F97BB-C833-4FB7-BDE5-3F7075034690}</a:tableStyleId>
              </a:tblPr>
              <a:tblGrid>
                <a:gridCol w="5257800">
                  <a:extLst>
                    <a:ext uri="{9D8B030D-6E8A-4147-A177-3AD203B41FA5}">
                      <a16:colId xmlns:a16="http://schemas.microsoft.com/office/drawing/2014/main" val="3940859178"/>
                    </a:ext>
                  </a:extLst>
                </a:gridCol>
                <a:gridCol w="5257800">
                  <a:extLst>
                    <a:ext uri="{9D8B030D-6E8A-4147-A177-3AD203B41FA5}">
                      <a16:colId xmlns:a16="http://schemas.microsoft.com/office/drawing/2014/main" val="2025200689"/>
                    </a:ext>
                  </a:extLst>
                </a:gridCol>
              </a:tblGrid>
              <a:tr h="417997">
                <a:tc>
                  <a:txBody>
                    <a:bodyPr/>
                    <a:lstStyle/>
                    <a:p>
                      <a:pPr algn="l"/>
                      <a:r>
                        <a:rPr lang="en-IN" b="1">
                          <a:effectLst/>
                        </a:rPr>
                        <a:t>Discrete Data</a:t>
                      </a:r>
                      <a:endParaRPr lang="en-IN">
                        <a:effectLst/>
                        <a:latin typeface="Poppins" pitchFamily="2" charset="77"/>
                      </a:endParaRPr>
                    </a:p>
                  </a:txBody>
                  <a:tcPr marL="76200" marR="76200" marT="19050" marB="19050" anchor="ctr"/>
                </a:tc>
                <a:tc>
                  <a:txBody>
                    <a:bodyPr/>
                    <a:lstStyle/>
                    <a:p>
                      <a:pPr algn="l"/>
                      <a:r>
                        <a:rPr lang="en-IN" b="1">
                          <a:effectLst/>
                        </a:rPr>
                        <a:t>Continuous Data</a:t>
                      </a:r>
                      <a:endParaRPr lang="en-IN">
                        <a:effectLst/>
                        <a:latin typeface="Poppins" pitchFamily="2" charset="77"/>
                      </a:endParaRPr>
                    </a:p>
                  </a:txBody>
                  <a:tcPr marL="76200" marR="76200" marT="19050" marB="19050" anchor="ctr"/>
                </a:tc>
                <a:extLst>
                  <a:ext uri="{0D108BD9-81ED-4DB2-BD59-A6C34878D82A}">
                    <a16:rowId xmlns:a16="http://schemas.microsoft.com/office/drawing/2014/main" val="4090176128"/>
                  </a:ext>
                </a:extLst>
              </a:tr>
              <a:tr h="785019">
                <a:tc>
                  <a:txBody>
                    <a:bodyPr/>
                    <a:lstStyle/>
                    <a:p>
                      <a:r>
                        <a:rPr lang="en-IN" dirty="0">
                          <a:effectLst/>
                        </a:rPr>
                        <a:t>Discrete data are countable and finite; they are whole numbers or integers</a:t>
                      </a:r>
                      <a:endParaRPr lang="en-IN" dirty="0">
                        <a:effectLst/>
                        <a:latin typeface="Poppins" pitchFamily="2" charset="77"/>
                      </a:endParaRPr>
                    </a:p>
                  </a:txBody>
                  <a:tcPr marL="76200" marR="76200" marT="19050" marB="19050" anchor="ctr"/>
                </a:tc>
                <a:tc>
                  <a:txBody>
                    <a:bodyPr/>
                    <a:lstStyle/>
                    <a:p>
                      <a:r>
                        <a:rPr lang="en-IN">
                          <a:effectLst/>
                        </a:rPr>
                        <a:t>Continuous data are measurable; they are in the form of fraction or decimal</a:t>
                      </a:r>
                      <a:endParaRPr lang="en-IN">
                        <a:effectLst/>
                        <a:latin typeface="Poppins" pitchFamily="2" charset="77"/>
                      </a:endParaRPr>
                    </a:p>
                  </a:txBody>
                  <a:tcPr marL="76200" marR="76200" marT="19050" marB="19050" anchor="ctr"/>
                </a:tc>
                <a:extLst>
                  <a:ext uri="{0D108BD9-81ED-4DB2-BD59-A6C34878D82A}">
                    <a16:rowId xmlns:a16="http://schemas.microsoft.com/office/drawing/2014/main" val="3349620125"/>
                  </a:ext>
                </a:extLst>
              </a:tr>
              <a:tr h="785019">
                <a:tc>
                  <a:txBody>
                    <a:bodyPr/>
                    <a:lstStyle/>
                    <a:p>
                      <a:r>
                        <a:rPr lang="en-IN">
                          <a:effectLst/>
                        </a:rPr>
                        <a:t>Discrete data are represented mainly by bar graphs</a:t>
                      </a:r>
                      <a:endParaRPr lang="en-IN">
                        <a:effectLst/>
                        <a:latin typeface="Poppins" pitchFamily="2" charset="77"/>
                      </a:endParaRPr>
                    </a:p>
                  </a:txBody>
                  <a:tcPr marL="76200" marR="76200" marT="19050" marB="19050" anchor="ctr"/>
                </a:tc>
                <a:tc>
                  <a:txBody>
                    <a:bodyPr/>
                    <a:lstStyle/>
                    <a:p>
                      <a:r>
                        <a:rPr lang="en-IN">
                          <a:effectLst/>
                        </a:rPr>
                        <a:t>Continuous data are represented in the form of a histogram</a:t>
                      </a:r>
                      <a:endParaRPr lang="en-IN">
                        <a:effectLst/>
                        <a:latin typeface="Poppins" pitchFamily="2" charset="77"/>
                      </a:endParaRPr>
                    </a:p>
                  </a:txBody>
                  <a:tcPr marL="76200" marR="76200" marT="19050" marB="19050" anchor="ctr"/>
                </a:tc>
                <a:extLst>
                  <a:ext uri="{0D108BD9-81ED-4DB2-BD59-A6C34878D82A}">
                    <a16:rowId xmlns:a16="http://schemas.microsoft.com/office/drawing/2014/main" val="3494369828"/>
                  </a:ext>
                </a:extLst>
              </a:tr>
              <a:tr h="785019">
                <a:tc>
                  <a:txBody>
                    <a:bodyPr/>
                    <a:lstStyle/>
                    <a:p>
                      <a:r>
                        <a:rPr lang="en-IN">
                          <a:effectLst/>
                        </a:rPr>
                        <a:t>The values cannot be divided into subdivisions into smaller pieces</a:t>
                      </a:r>
                      <a:endParaRPr lang="en-IN">
                        <a:effectLst/>
                        <a:latin typeface="Poppins" pitchFamily="2" charset="77"/>
                      </a:endParaRPr>
                    </a:p>
                  </a:txBody>
                  <a:tcPr marL="76200" marR="76200" marT="19050" marB="19050" anchor="ctr"/>
                </a:tc>
                <a:tc>
                  <a:txBody>
                    <a:bodyPr/>
                    <a:lstStyle/>
                    <a:p>
                      <a:r>
                        <a:rPr lang="en-IN">
                          <a:effectLst/>
                        </a:rPr>
                        <a:t>The values can be divided into subdivisions into smaller pieces</a:t>
                      </a:r>
                      <a:endParaRPr lang="en-IN">
                        <a:effectLst/>
                        <a:latin typeface="Poppins" pitchFamily="2" charset="77"/>
                      </a:endParaRPr>
                    </a:p>
                  </a:txBody>
                  <a:tcPr marL="76200" marR="76200" marT="19050" marB="19050" anchor="ctr"/>
                </a:tc>
                <a:extLst>
                  <a:ext uri="{0D108BD9-81ED-4DB2-BD59-A6C34878D82A}">
                    <a16:rowId xmlns:a16="http://schemas.microsoft.com/office/drawing/2014/main" val="1174995315"/>
                  </a:ext>
                </a:extLst>
              </a:tr>
              <a:tr h="785019">
                <a:tc>
                  <a:txBody>
                    <a:bodyPr/>
                    <a:lstStyle/>
                    <a:p>
                      <a:r>
                        <a:rPr lang="en-IN">
                          <a:effectLst/>
                        </a:rPr>
                        <a:t>Discrete data have spaces between the values</a:t>
                      </a:r>
                      <a:endParaRPr lang="en-IN">
                        <a:effectLst/>
                        <a:latin typeface="Poppins" pitchFamily="2" charset="77"/>
                      </a:endParaRPr>
                    </a:p>
                  </a:txBody>
                  <a:tcPr marL="76200" marR="76200" marT="19050" marB="19050" anchor="ctr"/>
                </a:tc>
                <a:tc>
                  <a:txBody>
                    <a:bodyPr/>
                    <a:lstStyle/>
                    <a:p>
                      <a:r>
                        <a:rPr lang="en-IN">
                          <a:effectLst/>
                        </a:rPr>
                        <a:t>Continuous data are in the form of a continuous sequence</a:t>
                      </a:r>
                      <a:endParaRPr lang="en-IN">
                        <a:effectLst/>
                        <a:latin typeface="Poppins" pitchFamily="2" charset="77"/>
                      </a:endParaRPr>
                    </a:p>
                  </a:txBody>
                  <a:tcPr marL="76200" marR="76200" marT="19050" marB="19050" anchor="ctr"/>
                </a:tc>
                <a:extLst>
                  <a:ext uri="{0D108BD9-81ED-4DB2-BD59-A6C34878D82A}">
                    <a16:rowId xmlns:a16="http://schemas.microsoft.com/office/drawing/2014/main" val="70416182"/>
                  </a:ext>
                </a:extLst>
              </a:tr>
              <a:tr h="1152040">
                <a:tc>
                  <a:txBody>
                    <a:bodyPr/>
                    <a:lstStyle/>
                    <a:p>
                      <a:r>
                        <a:rPr lang="en-IN" b="1">
                          <a:effectLst/>
                        </a:rPr>
                        <a:t>Examples:</a:t>
                      </a:r>
                      <a:r>
                        <a:rPr lang="en-IN">
                          <a:effectLst/>
                        </a:rPr>
                        <a:t> Total students in a class, number of days in a week, size of a shoe, etc</a:t>
                      </a:r>
                      <a:endParaRPr lang="en-IN">
                        <a:effectLst/>
                        <a:latin typeface="Poppins" pitchFamily="2" charset="77"/>
                      </a:endParaRPr>
                    </a:p>
                  </a:txBody>
                  <a:tcPr marL="76200" marR="76200" marT="19050" marB="19050" anchor="ctr"/>
                </a:tc>
                <a:tc>
                  <a:txBody>
                    <a:bodyPr/>
                    <a:lstStyle/>
                    <a:p>
                      <a:r>
                        <a:rPr lang="en-IN" b="1" dirty="0">
                          <a:effectLst/>
                        </a:rPr>
                        <a:t>Example:</a:t>
                      </a:r>
                      <a:r>
                        <a:rPr lang="en-IN" dirty="0">
                          <a:effectLst/>
                        </a:rPr>
                        <a:t> Temperature of room, the weight of a person, length of an object, etc</a:t>
                      </a:r>
                      <a:endParaRPr lang="en-IN" dirty="0">
                        <a:effectLst/>
                        <a:latin typeface="Poppins" pitchFamily="2" charset="77"/>
                      </a:endParaRPr>
                    </a:p>
                  </a:txBody>
                  <a:tcPr marL="76200" marR="76200" marT="19050" marB="19050" anchor="ctr"/>
                </a:tc>
                <a:extLst>
                  <a:ext uri="{0D108BD9-81ED-4DB2-BD59-A6C34878D82A}">
                    <a16:rowId xmlns:a16="http://schemas.microsoft.com/office/drawing/2014/main" val="2178578886"/>
                  </a:ext>
                </a:extLst>
              </a:tr>
            </a:tbl>
          </a:graphicData>
        </a:graphic>
      </p:graphicFrame>
    </p:spTree>
    <p:extLst>
      <p:ext uri="{BB962C8B-B14F-4D97-AF65-F5344CB8AC3E}">
        <p14:creationId xmlns:p14="http://schemas.microsoft.com/office/powerpoint/2010/main" val="109067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3F03-F790-4453-22AF-7658916B1BFA}"/>
              </a:ext>
            </a:extLst>
          </p:cNvPr>
          <p:cNvSpPr>
            <a:spLocks noGrp="1"/>
          </p:cNvSpPr>
          <p:nvPr>
            <p:ph type="title"/>
          </p:nvPr>
        </p:nvSpPr>
        <p:spPr/>
        <p:txBody>
          <a:bodyPr/>
          <a:lstStyle/>
          <a:p>
            <a:r>
              <a:rPr lang="en-IN" sz="4400" b="1" i="0" dirty="0">
                <a:solidFill>
                  <a:srgbClr val="993366"/>
                </a:solidFill>
                <a:effectLst/>
                <a:latin typeface="inherit"/>
              </a:rPr>
              <a:t>Ratio</a:t>
            </a:r>
            <a:endParaRPr lang="en-US" dirty="0"/>
          </a:p>
        </p:txBody>
      </p:sp>
      <p:sp>
        <p:nvSpPr>
          <p:cNvPr id="3" name="Content Placeholder 2">
            <a:extLst>
              <a:ext uri="{FF2B5EF4-FFF2-40B4-BE49-F238E27FC236}">
                <a16:creationId xmlns:a16="http://schemas.microsoft.com/office/drawing/2014/main" id="{9EE49A80-C1F3-FF15-72E2-35F09908CF3F}"/>
              </a:ext>
            </a:extLst>
          </p:cNvPr>
          <p:cNvSpPr>
            <a:spLocks noGrp="1"/>
          </p:cNvSpPr>
          <p:nvPr>
            <p:ph idx="1"/>
          </p:nvPr>
        </p:nvSpPr>
        <p:spPr>
          <a:xfrm>
            <a:off x="838200" y="1567543"/>
            <a:ext cx="10515600" cy="4609420"/>
          </a:xfrm>
        </p:spPr>
        <p:txBody>
          <a:bodyPr>
            <a:normAutofit fontScale="70000" lnSpcReduction="20000"/>
          </a:bodyPr>
          <a:lstStyle/>
          <a:p>
            <a:r>
              <a:rPr lang="en-IN" b="0" i="0" dirty="0">
                <a:effectLst/>
                <a:latin typeface="Times New Roman" panose="02020603050405020304" pitchFamily="18" charset="0"/>
                <a:cs typeface="Times New Roman" panose="02020603050405020304" pitchFamily="18" charset="0"/>
              </a:rPr>
              <a:t> </a:t>
            </a:r>
            <a:r>
              <a:rPr lang="en-IN" b="0" i="0" u="none" strike="noStrike" dirty="0">
                <a:solidFill>
                  <a:srgbClr val="0A94DB"/>
                </a:solidFill>
                <a:effectLst/>
                <a:latin typeface="Times New Roman" panose="02020603050405020304" pitchFamily="18" charset="0"/>
                <a:cs typeface="Times New Roman" panose="02020603050405020304" pitchFamily="18" charset="0"/>
                <a:hlinkClick r:id="rId2"/>
              </a:rPr>
              <a:t>Ratio scale data</a:t>
            </a:r>
            <a:r>
              <a:rPr lang="en-IN" b="0" i="0" dirty="0">
                <a:effectLst/>
                <a:latin typeface="Times New Roman" panose="02020603050405020304" pitchFamily="18" charset="0"/>
                <a:cs typeface="Times New Roman" panose="02020603050405020304" pitchFamily="18" charset="0"/>
              </a:rPr>
              <a:t> is quantitative in nature due to which all quantitative analysis techniques can be used to calculate ratio data. </a:t>
            </a:r>
          </a:p>
          <a:p>
            <a:endParaRPr lang="en-IN" dirty="0">
              <a:latin typeface="Times New Roman" panose="02020603050405020304" pitchFamily="18" charset="0"/>
              <a:cs typeface="Times New Roman" panose="02020603050405020304" pitchFamily="18" charset="0"/>
            </a:endParaRPr>
          </a:p>
          <a:p>
            <a:pPr algn="l"/>
            <a:r>
              <a:rPr lang="en-IN" b="1" i="0" dirty="0">
                <a:solidFill>
                  <a:srgbClr val="082C64"/>
                </a:solidFill>
                <a:effectLst/>
                <a:latin typeface="Times New Roman" panose="02020603050405020304" pitchFamily="18" charset="0"/>
                <a:cs typeface="Times New Roman" panose="02020603050405020304" pitchFamily="18" charset="0"/>
              </a:rPr>
              <a:t>Ratio Scale Examples</a:t>
            </a:r>
            <a:endParaRPr lang="en-IN" b="0" i="0" dirty="0">
              <a:solidFill>
                <a:srgbClr val="082C64"/>
              </a:solidFill>
              <a:effectLst/>
              <a:latin typeface="Times New Roman" panose="02020603050405020304" pitchFamily="18" charset="0"/>
              <a:cs typeface="Times New Roman" panose="02020603050405020304" pitchFamily="18" charset="0"/>
            </a:endParaRPr>
          </a:p>
          <a:p>
            <a:pPr algn="l"/>
            <a:r>
              <a:rPr lang="en-IN" b="0" i="0" dirty="0">
                <a:effectLst/>
                <a:latin typeface="Times New Roman" panose="02020603050405020304" pitchFamily="18" charset="0"/>
                <a:cs typeface="Times New Roman" panose="02020603050405020304" pitchFamily="18" charset="0"/>
              </a:rPr>
              <a:t>The following questions fall under the Ratio Scale category:</a:t>
            </a:r>
          </a:p>
          <a:p>
            <a:pPr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What is your daughter’s current height?</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Less than 5 feet.</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5 feet 1 inch – 5 feet 5 inches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5 feet 6 inches- 6 feet</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More than 6 feet</a:t>
            </a:r>
          </a:p>
          <a:p>
            <a:pPr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What is your weight in kilograms?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Less than 50 kilograms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51- 70 kilograms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71- 90 kilograms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91-110 kilograms</a:t>
            </a:r>
          </a:p>
          <a:p>
            <a:pPr marL="742950" lvl="1"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More than 110 kilograms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5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A43C-7CAE-A354-BDDA-E3D99A5C1BF7}"/>
              </a:ext>
            </a:extLst>
          </p:cNvPr>
          <p:cNvSpPr>
            <a:spLocks noGrp="1"/>
          </p:cNvSpPr>
          <p:nvPr>
            <p:ph type="title"/>
          </p:nvPr>
        </p:nvSpPr>
        <p:spPr>
          <a:xfrm>
            <a:off x="-58759" y="1142906"/>
            <a:ext cx="4924673" cy="3298465"/>
          </a:xfrm>
        </p:spPr>
        <p:txBody>
          <a:bodyPr>
            <a:normAutofit/>
          </a:bodyPr>
          <a:lstStyle/>
          <a:p>
            <a:pPr algn="ctr"/>
            <a:r>
              <a:rPr lang="en-US" sz="4700" b="1" dirty="0">
                <a:solidFill>
                  <a:schemeClr val="accent5"/>
                </a:solidFill>
                <a:latin typeface="inherit"/>
              </a:rPr>
              <a:t>DATA PREPARATION</a:t>
            </a:r>
          </a:p>
        </p:txBody>
      </p:sp>
      <p:graphicFrame>
        <p:nvGraphicFramePr>
          <p:cNvPr id="5" name="Content Placeholder 2">
            <a:extLst>
              <a:ext uri="{FF2B5EF4-FFF2-40B4-BE49-F238E27FC236}">
                <a16:creationId xmlns:a16="http://schemas.microsoft.com/office/drawing/2014/main" id="{9D9D9555-7A30-091F-9AFB-4024D8AD64DD}"/>
              </a:ext>
            </a:extLst>
          </p:cNvPr>
          <p:cNvGraphicFramePr>
            <a:graphicFrameLocks noGrp="1"/>
          </p:cNvGraphicFramePr>
          <p:nvPr>
            <p:ph idx="1"/>
            <p:extLst>
              <p:ext uri="{D42A27DB-BD31-4B8C-83A1-F6EECF244321}">
                <p14:modId xmlns:p14="http://schemas.microsoft.com/office/powerpoint/2010/main" val="284047892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Beginners Guide to Data Preprocessing in Machine Learning – The Last Byte">
            <a:extLst>
              <a:ext uri="{FF2B5EF4-FFF2-40B4-BE49-F238E27FC236}">
                <a16:creationId xmlns:a16="http://schemas.microsoft.com/office/drawing/2014/main" id="{392B2FCE-DC84-E4A2-26BD-D3A65E330F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26" y="0"/>
            <a:ext cx="72437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835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7E6147-601A-D0A8-112E-168DCB4F2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0"/>
            <a:ext cx="12306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2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66A0D-C491-BC3E-BC49-A9FDA7558F38}"/>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Contents</a:t>
            </a:r>
          </a:p>
        </p:txBody>
      </p:sp>
      <p:cxnSp>
        <p:nvCxnSpPr>
          <p:cNvPr id="80" name="Straight Connector 79">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191C2AFF-45AF-50E1-0B23-DC7D9392A3D2}"/>
              </a:ext>
            </a:extLst>
          </p:cNvPr>
          <p:cNvSpPr>
            <a:spLocks noGrp="1"/>
          </p:cNvSpPr>
          <p:nvPr>
            <p:ph idx="1"/>
          </p:nvPr>
        </p:nvSpPr>
        <p:spPr>
          <a:xfrm>
            <a:off x="838200" y="2266345"/>
            <a:ext cx="5097780" cy="3910617"/>
          </a:xfrm>
        </p:spPr>
        <p:txBody>
          <a:bodyPr vert="horz" lIns="91440" tIns="45720" rIns="91440" bIns="45720" rtlCol="0">
            <a:normAutofit/>
          </a:bodyPr>
          <a:lstStyle/>
          <a:p>
            <a:pPr marL="0" indent="0">
              <a:buNone/>
            </a:pPr>
            <a:r>
              <a:rPr lang="en-US" sz="2400" dirty="0">
                <a:solidFill>
                  <a:srgbClr val="FFFFFF"/>
                </a:solidFill>
              </a:rPr>
              <a:t>           </a:t>
            </a:r>
            <a:r>
              <a:rPr lang="en-US" sz="2400" b="0" i="0" dirty="0">
                <a:solidFill>
                  <a:srgbClr val="FFFFFF"/>
                </a:solidFill>
                <a:effectLst/>
                <a:highlight>
                  <a:srgbClr val="FF00FF"/>
                </a:highlight>
              </a:rPr>
              <a:t> Introduction to Data Types</a:t>
            </a:r>
          </a:p>
          <a:p>
            <a:pPr marL="0" indent="0">
              <a:buNone/>
            </a:pPr>
            <a:endParaRPr lang="en-US" sz="2400" b="0" i="0" dirty="0">
              <a:solidFill>
                <a:srgbClr val="FFFFFF"/>
              </a:solidFill>
              <a:effectLst/>
              <a:highlight>
                <a:srgbClr val="FF00FF"/>
              </a:highlight>
            </a:endParaRPr>
          </a:p>
          <a:p>
            <a:r>
              <a:rPr lang="en-US" sz="2400" dirty="0">
                <a:solidFill>
                  <a:srgbClr val="FFFFFF"/>
                </a:solidFill>
              </a:rPr>
              <a:t>Quantitative vs Qualitative data types</a:t>
            </a:r>
          </a:p>
          <a:p>
            <a:r>
              <a:rPr lang="en-US" sz="2400" b="0" i="0" dirty="0">
                <a:solidFill>
                  <a:srgbClr val="FFFFFF"/>
                </a:solidFill>
                <a:effectLst/>
              </a:rPr>
              <a:t>Nominal , Ordinal, </a:t>
            </a:r>
            <a:r>
              <a:rPr lang="en-US" sz="2400" dirty="0">
                <a:solidFill>
                  <a:srgbClr val="FFFFFF"/>
                </a:solidFill>
              </a:rPr>
              <a:t>Nominal vs Ordinal</a:t>
            </a:r>
          </a:p>
          <a:p>
            <a:r>
              <a:rPr lang="en-US" sz="2400" b="0" i="0" dirty="0">
                <a:solidFill>
                  <a:srgbClr val="FFFFFF"/>
                </a:solidFill>
                <a:effectLst/>
              </a:rPr>
              <a:t>Discrete, Continuous</a:t>
            </a:r>
            <a:r>
              <a:rPr lang="en-US" sz="2400" dirty="0">
                <a:solidFill>
                  <a:srgbClr val="FFFFFF"/>
                </a:solidFill>
              </a:rPr>
              <a:t>, </a:t>
            </a:r>
            <a:r>
              <a:rPr lang="en-US" sz="2400" b="0" i="0" dirty="0">
                <a:solidFill>
                  <a:srgbClr val="FFFFFF"/>
                </a:solidFill>
                <a:effectLst/>
              </a:rPr>
              <a:t>Discrete vs Continuous</a:t>
            </a:r>
          </a:p>
          <a:p>
            <a:r>
              <a:rPr lang="en-US" sz="2400" b="0" i="0" dirty="0">
                <a:solidFill>
                  <a:srgbClr val="FFFFFF"/>
                </a:solidFill>
                <a:effectLst/>
              </a:rPr>
              <a:t>Ratio</a:t>
            </a:r>
          </a:p>
          <a:p>
            <a:endParaRPr lang="en-US" sz="2400" dirty="0">
              <a:solidFill>
                <a:srgbClr val="FFFFFF"/>
              </a:solidFill>
            </a:endParaRPr>
          </a:p>
        </p:txBody>
      </p:sp>
      <p:sp>
        <p:nvSpPr>
          <p:cNvPr id="4" name="Content Placeholder 2">
            <a:extLst>
              <a:ext uri="{FF2B5EF4-FFF2-40B4-BE49-F238E27FC236}">
                <a16:creationId xmlns:a16="http://schemas.microsoft.com/office/drawing/2014/main" id="{BFD34AD1-0C6D-276F-F022-3778483CD652}"/>
              </a:ext>
            </a:extLst>
          </p:cNvPr>
          <p:cNvSpPr txBox="1">
            <a:spLocks/>
          </p:cNvSpPr>
          <p:nvPr/>
        </p:nvSpPr>
        <p:spPr>
          <a:xfrm>
            <a:off x="6384607" y="2266344"/>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FFFF"/>
                </a:solidFill>
                <a:highlight>
                  <a:srgbClr val="FF00FF"/>
                </a:highlight>
              </a:rPr>
              <a:t>Introduction to Data Preparation</a:t>
            </a:r>
          </a:p>
          <a:p>
            <a:pPr marL="0" indent="0">
              <a:buNone/>
            </a:pPr>
            <a:endParaRPr lang="en-US" sz="2400" dirty="0">
              <a:solidFill>
                <a:srgbClr val="FFFFFF"/>
              </a:solidFill>
              <a:highlight>
                <a:srgbClr val="FF00FF"/>
              </a:highlight>
            </a:endParaRPr>
          </a:p>
          <a:p>
            <a:r>
              <a:rPr lang="en-US" sz="2400" dirty="0">
                <a:solidFill>
                  <a:srgbClr val="FFFFFF"/>
                </a:solidFill>
              </a:rPr>
              <a:t>Normalization</a:t>
            </a:r>
          </a:p>
          <a:p>
            <a:r>
              <a:rPr lang="en-US" sz="2400" dirty="0">
                <a:solidFill>
                  <a:srgbClr val="FFFFFF"/>
                </a:solidFill>
              </a:rPr>
              <a:t> Discretization</a:t>
            </a:r>
          </a:p>
          <a:p>
            <a:r>
              <a:rPr lang="en-US" sz="2400" dirty="0">
                <a:solidFill>
                  <a:srgbClr val="FFFFFF"/>
                </a:solidFill>
              </a:rPr>
              <a:t>Missing Value Estimation</a:t>
            </a:r>
          </a:p>
          <a:p>
            <a:r>
              <a:rPr lang="en-US" sz="2400" dirty="0">
                <a:solidFill>
                  <a:srgbClr val="FFFFFF"/>
                </a:solidFill>
              </a:rPr>
              <a:t>Sampling</a:t>
            </a:r>
          </a:p>
          <a:p>
            <a:r>
              <a:rPr lang="en-US" sz="2400" dirty="0">
                <a:solidFill>
                  <a:srgbClr val="FFFFFF"/>
                </a:solidFill>
              </a:rPr>
              <a:t>Feature Selection </a:t>
            </a:r>
          </a:p>
          <a:p>
            <a:endParaRPr lang="en-US" sz="2400" dirty="0">
              <a:solidFill>
                <a:srgbClr val="FFFFFF"/>
              </a:solidFill>
            </a:endParaRPr>
          </a:p>
        </p:txBody>
      </p:sp>
      <p:cxnSp>
        <p:nvCxnSpPr>
          <p:cNvPr id="5" name="Straight Connector 4">
            <a:extLst>
              <a:ext uri="{FF2B5EF4-FFF2-40B4-BE49-F238E27FC236}">
                <a16:creationId xmlns:a16="http://schemas.microsoft.com/office/drawing/2014/main" id="{981CFE55-B8D0-4F6A-3F81-01F72B6676D4}"/>
              </a:ext>
            </a:extLst>
          </p:cNvPr>
          <p:cNvCxnSpPr/>
          <p:nvPr/>
        </p:nvCxnSpPr>
        <p:spPr>
          <a:xfrm>
            <a:off x="5971222" y="1257300"/>
            <a:ext cx="0" cy="4714875"/>
          </a:xfrm>
          <a:prstGeom prst="line">
            <a:avLst/>
          </a:prstGeom>
          <a:ln w="66675"/>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035863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A43C-7CAE-A354-BDDA-E3D99A5C1BF7}"/>
              </a:ext>
            </a:extLst>
          </p:cNvPr>
          <p:cNvSpPr>
            <a:spLocks noGrp="1"/>
          </p:cNvSpPr>
          <p:nvPr>
            <p:ph type="title"/>
          </p:nvPr>
        </p:nvSpPr>
        <p:spPr>
          <a:xfrm>
            <a:off x="524741" y="620392"/>
            <a:ext cx="3808268" cy="5504688"/>
          </a:xfrm>
        </p:spPr>
        <p:txBody>
          <a:bodyPr>
            <a:normAutofit/>
          </a:bodyPr>
          <a:lstStyle/>
          <a:p>
            <a:r>
              <a:rPr lang="en-US" sz="4700" b="1" dirty="0">
                <a:solidFill>
                  <a:schemeClr val="accent5"/>
                </a:solidFill>
                <a:latin typeface="inherit"/>
              </a:rPr>
              <a:t>DATA PREPARATION</a:t>
            </a:r>
          </a:p>
        </p:txBody>
      </p:sp>
      <p:graphicFrame>
        <p:nvGraphicFramePr>
          <p:cNvPr id="5" name="Content Placeholder 2">
            <a:extLst>
              <a:ext uri="{FF2B5EF4-FFF2-40B4-BE49-F238E27FC236}">
                <a16:creationId xmlns:a16="http://schemas.microsoft.com/office/drawing/2014/main" id="{9D9D9555-7A30-091F-9AFB-4024D8AD64DD}"/>
              </a:ext>
            </a:extLst>
          </p:cNvPr>
          <p:cNvGraphicFramePr>
            <a:graphicFrameLocks noGrp="1"/>
          </p:cNvGraphicFramePr>
          <p:nvPr>
            <p:ph idx="1"/>
            <p:extLst>
              <p:ext uri="{D42A27DB-BD31-4B8C-83A1-F6EECF244321}">
                <p14:modId xmlns:p14="http://schemas.microsoft.com/office/powerpoint/2010/main" val="341423095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023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9D9D9555-7A30-091F-9AFB-4024D8AD64DD}"/>
              </a:ext>
            </a:extLst>
          </p:cNvPr>
          <p:cNvGraphicFramePr>
            <a:graphicFrameLocks noGrp="1"/>
          </p:cNvGraphicFramePr>
          <p:nvPr>
            <p:ph idx="1"/>
            <p:extLst>
              <p:ext uri="{D42A27DB-BD31-4B8C-83A1-F6EECF244321}">
                <p14:modId xmlns:p14="http://schemas.microsoft.com/office/powerpoint/2010/main" val="315220671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22B87B87-CC0C-53CD-7D77-A0B0D4D2AF60}"/>
              </a:ext>
            </a:extLst>
          </p:cNvPr>
          <p:cNvSpPr>
            <a:spLocks noGrp="1"/>
          </p:cNvSpPr>
          <p:nvPr>
            <p:ph type="title"/>
          </p:nvPr>
        </p:nvSpPr>
        <p:spPr>
          <a:xfrm>
            <a:off x="996228" y="620392"/>
            <a:ext cx="3808268" cy="5504688"/>
          </a:xfrm>
        </p:spPr>
        <p:txBody>
          <a:bodyPr>
            <a:normAutofit/>
          </a:bodyPr>
          <a:lstStyle/>
          <a:p>
            <a:r>
              <a:rPr lang="en-US" sz="4700" b="1" dirty="0">
                <a:solidFill>
                  <a:schemeClr val="accent5"/>
                </a:solidFill>
                <a:latin typeface="inherit"/>
              </a:rPr>
              <a:t>DATA PREPARATION</a:t>
            </a:r>
          </a:p>
        </p:txBody>
      </p:sp>
    </p:spTree>
    <p:extLst>
      <p:ext uri="{BB962C8B-B14F-4D97-AF65-F5344CB8AC3E}">
        <p14:creationId xmlns:p14="http://schemas.microsoft.com/office/powerpoint/2010/main" val="754426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62FFA-47F4-531A-C425-9603936BD4F3}"/>
              </a:ext>
            </a:extLst>
          </p:cNvPr>
          <p:cNvSpPr>
            <a:spLocks noGrp="1"/>
          </p:cNvSpPr>
          <p:nvPr>
            <p:ph type="title"/>
          </p:nvPr>
        </p:nvSpPr>
        <p:spPr/>
        <p:txBody>
          <a:bodyPr/>
          <a:lstStyle/>
          <a:p>
            <a:r>
              <a:rPr lang="en-US" b="1" dirty="0">
                <a:solidFill>
                  <a:srgbClr val="993366"/>
                </a:solidFill>
                <a:latin typeface="inherit"/>
              </a:rPr>
              <a:t>Normalization</a:t>
            </a:r>
          </a:p>
        </p:txBody>
      </p:sp>
      <p:sp>
        <p:nvSpPr>
          <p:cNvPr id="3" name="Content Placeholder 2">
            <a:extLst>
              <a:ext uri="{FF2B5EF4-FFF2-40B4-BE49-F238E27FC236}">
                <a16:creationId xmlns:a16="http://schemas.microsoft.com/office/drawing/2014/main" id="{25CBD3FD-F97C-E1CC-2A41-176F84D75661}"/>
              </a:ext>
            </a:extLst>
          </p:cNvPr>
          <p:cNvSpPr>
            <a:spLocks noGrp="1"/>
          </p:cNvSpPr>
          <p:nvPr>
            <p:ph idx="1"/>
          </p:nvPr>
        </p:nvSpPr>
        <p:spPr>
          <a:xfrm>
            <a:off x="838200" y="1371600"/>
            <a:ext cx="10515600" cy="4805363"/>
          </a:xfrm>
        </p:spPr>
        <p:txBody>
          <a:bodyPr>
            <a:normAutofit fontScale="77500" lnSpcReduction="20000"/>
          </a:bodyPr>
          <a:lstStyle/>
          <a:p>
            <a:pPr algn="l"/>
            <a:r>
              <a:rPr lang="en-IN" b="0" i="0" dirty="0">
                <a:solidFill>
                  <a:srgbClr val="000000"/>
                </a:solidFill>
                <a:effectLst/>
                <a:latin typeface="Times New Roman" panose="02020603050405020304" pitchFamily="18" charset="0"/>
                <a:cs typeface="Times New Roman" panose="02020603050405020304" pitchFamily="18" charset="0"/>
              </a:rPr>
              <a:t>Data normalization is mainly needed to minimize or exclude duplicate data.  </a:t>
            </a:r>
          </a:p>
          <a:p>
            <a:pPr algn="l"/>
            <a:r>
              <a:rPr lang="en-IN" b="1" i="0" dirty="0">
                <a:solidFill>
                  <a:srgbClr val="000000"/>
                </a:solidFill>
                <a:effectLst/>
                <a:latin typeface="Times New Roman" panose="02020603050405020304" pitchFamily="18" charset="0"/>
                <a:cs typeface="Times New Roman" panose="02020603050405020304" pitchFamily="18" charset="0"/>
              </a:rPr>
              <a:t>Normalization in data mining</a:t>
            </a:r>
            <a:r>
              <a:rPr lang="en-IN" b="0" i="0" dirty="0">
                <a:solidFill>
                  <a:srgbClr val="000000"/>
                </a:solidFill>
                <a:effectLst/>
                <a:latin typeface="Times New Roman" panose="02020603050405020304" pitchFamily="18" charset="0"/>
                <a:cs typeface="Times New Roman" panose="02020603050405020304" pitchFamily="18" charset="0"/>
              </a:rPr>
              <a:t> is a beneficial procedure as it allows achieving certain advantages as mentioned below:</a:t>
            </a:r>
          </a:p>
          <a:p>
            <a:pPr algn="l">
              <a:buFont typeface="Wingdings" pitchFamily="2" charset="2"/>
              <a:buChar char="Ø"/>
            </a:pPr>
            <a:r>
              <a:rPr lang="en-IN" b="0" i="0" dirty="0">
                <a:solidFill>
                  <a:srgbClr val="303133"/>
                </a:solidFill>
                <a:effectLst/>
                <a:latin typeface="Times New Roman" panose="02020603050405020304" pitchFamily="18" charset="0"/>
                <a:cs typeface="Times New Roman" panose="02020603050405020304" pitchFamily="18" charset="0"/>
              </a:rPr>
              <a:t>It is a lot easier to apply data mining algorithms on a set of normalized data.</a:t>
            </a:r>
          </a:p>
          <a:p>
            <a:pPr algn="l">
              <a:buFont typeface="Wingdings" pitchFamily="2" charset="2"/>
              <a:buChar char="Ø"/>
            </a:pPr>
            <a:r>
              <a:rPr lang="en-IN" b="0" i="0" dirty="0">
                <a:solidFill>
                  <a:srgbClr val="303133"/>
                </a:solidFill>
                <a:effectLst/>
                <a:latin typeface="Times New Roman" panose="02020603050405020304" pitchFamily="18" charset="0"/>
                <a:cs typeface="Times New Roman" panose="02020603050405020304" pitchFamily="18" charset="0"/>
              </a:rPr>
              <a:t>The results of data mining algorithms applied to a set of normalized data are more accurate and effective.</a:t>
            </a:r>
          </a:p>
          <a:p>
            <a:pPr algn="l">
              <a:buFont typeface="Wingdings" pitchFamily="2" charset="2"/>
              <a:buChar char="Ø"/>
            </a:pPr>
            <a:r>
              <a:rPr lang="en-IN" b="0" i="0" dirty="0">
                <a:solidFill>
                  <a:srgbClr val="303133"/>
                </a:solidFill>
                <a:effectLst/>
                <a:latin typeface="Times New Roman" panose="02020603050405020304" pitchFamily="18" charset="0"/>
                <a:cs typeface="Times New Roman" panose="02020603050405020304" pitchFamily="18" charset="0"/>
              </a:rPr>
              <a:t>Once the data is normalized, the extraction of data from databases becomes a lot faster.</a:t>
            </a:r>
          </a:p>
          <a:p>
            <a:pPr algn="l">
              <a:buFont typeface="Wingdings" pitchFamily="2" charset="2"/>
              <a:buChar char="Ø"/>
            </a:pPr>
            <a:r>
              <a:rPr lang="en-IN" b="0" i="0" dirty="0">
                <a:solidFill>
                  <a:srgbClr val="303133"/>
                </a:solidFill>
                <a:effectLst/>
                <a:latin typeface="Times New Roman" panose="02020603050405020304" pitchFamily="18" charset="0"/>
                <a:cs typeface="Times New Roman" panose="02020603050405020304" pitchFamily="18" charset="0"/>
              </a:rPr>
              <a:t>More specific data </a:t>
            </a:r>
            <a:r>
              <a:rPr lang="en-IN" b="0" i="0" dirty="0" err="1">
                <a:solidFill>
                  <a:srgbClr val="303133"/>
                </a:solidFill>
                <a:effectLst/>
                <a:latin typeface="Times New Roman" panose="02020603050405020304" pitchFamily="18" charset="0"/>
                <a:cs typeface="Times New Roman" panose="02020603050405020304" pitchFamily="18" charset="0"/>
              </a:rPr>
              <a:t>analyzing</a:t>
            </a:r>
            <a:r>
              <a:rPr lang="en-IN" b="0" i="0" dirty="0">
                <a:solidFill>
                  <a:srgbClr val="303133"/>
                </a:solidFill>
                <a:effectLst/>
                <a:latin typeface="Times New Roman" panose="02020603050405020304" pitchFamily="18" charset="0"/>
                <a:cs typeface="Times New Roman" panose="02020603050405020304" pitchFamily="18" charset="0"/>
              </a:rPr>
              <a:t> methods can be applied to normalized data.</a:t>
            </a:r>
          </a:p>
          <a:p>
            <a:endParaRPr lang="en-IN" b="1" i="0" dirty="0">
              <a:solidFill>
                <a:srgbClr val="303133"/>
              </a:solidFill>
              <a:effectLst/>
              <a:latin typeface="Times New Roman" panose="02020603050405020304" pitchFamily="18" charset="0"/>
              <a:cs typeface="Times New Roman" panose="02020603050405020304" pitchFamily="18" charset="0"/>
            </a:endParaRPr>
          </a:p>
          <a:p>
            <a:pPr marL="0" indent="0">
              <a:buNone/>
            </a:pPr>
            <a:r>
              <a:rPr lang="en-IN" b="1" i="0" u="sng" dirty="0">
                <a:solidFill>
                  <a:srgbClr val="303133"/>
                </a:solidFill>
                <a:effectLst/>
                <a:latin typeface="Times New Roman" panose="02020603050405020304" pitchFamily="18" charset="0"/>
                <a:cs typeface="Times New Roman" panose="02020603050405020304" pitchFamily="18" charset="0"/>
              </a:rPr>
              <a:t>Popular Techniques for Data Normalization</a:t>
            </a:r>
          </a:p>
          <a:p>
            <a:endParaRPr lang="en-IN" b="1" i="0" dirty="0">
              <a:solidFill>
                <a:srgbClr val="303133"/>
              </a:solidFill>
              <a:effectLst/>
              <a:latin typeface="Times New Roman" panose="02020603050405020304" pitchFamily="18" charset="0"/>
              <a:cs typeface="Times New Roman" panose="02020603050405020304" pitchFamily="18" charset="0"/>
            </a:endParaRPr>
          </a:p>
          <a:p>
            <a:r>
              <a:rPr lang="en-IN" b="1" i="0" dirty="0">
                <a:solidFill>
                  <a:srgbClr val="303133"/>
                </a:solidFill>
                <a:effectLst/>
                <a:latin typeface="Times New Roman" panose="02020603050405020304" pitchFamily="18" charset="0"/>
                <a:cs typeface="Times New Roman" panose="02020603050405020304" pitchFamily="18" charset="0"/>
              </a:rPr>
              <a:t>Min Max Normalization</a:t>
            </a:r>
          </a:p>
          <a:p>
            <a:r>
              <a:rPr lang="en-IN" b="1" i="0" dirty="0">
                <a:solidFill>
                  <a:srgbClr val="303133"/>
                </a:solidFill>
                <a:effectLst/>
                <a:latin typeface="Times New Roman" panose="02020603050405020304" pitchFamily="18" charset="0"/>
                <a:cs typeface="Times New Roman" panose="02020603050405020304" pitchFamily="18" charset="0"/>
              </a:rPr>
              <a:t>Decimal Scaling Normalization</a:t>
            </a:r>
          </a:p>
          <a:p>
            <a:r>
              <a:rPr lang="en-IN" b="1" i="0" dirty="0">
                <a:solidFill>
                  <a:srgbClr val="303133"/>
                </a:solidFill>
                <a:effectLst/>
                <a:latin typeface="Times New Roman" panose="02020603050405020304" pitchFamily="18" charset="0"/>
                <a:cs typeface="Times New Roman" panose="02020603050405020304" pitchFamily="18" charset="0"/>
              </a:rPr>
              <a:t>Z-Score Normalization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051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E573FB-3473-6D02-30FA-80DEA1AF3087}"/>
              </a:ext>
            </a:extLst>
          </p:cNvPr>
          <p:cNvSpPr>
            <a:spLocks noGrp="1"/>
          </p:cNvSpPr>
          <p:nvPr>
            <p:ph idx="1"/>
          </p:nvPr>
        </p:nvSpPr>
        <p:spPr>
          <a:xfrm>
            <a:off x="566737" y="1023257"/>
            <a:ext cx="10515600" cy="5533119"/>
          </a:xfrm>
        </p:spPr>
        <p:txBody>
          <a:bodyPr/>
          <a:lstStyle/>
          <a:p>
            <a:r>
              <a:rPr lang="en-IN" b="0" i="0" dirty="0">
                <a:solidFill>
                  <a:srgbClr val="000000"/>
                </a:solidFill>
                <a:effectLst/>
                <a:latin typeface="Times New Roman" panose="02020603050405020304" pitchFamily="18" charset="0"/>
                <a:cs typeface="Times New Roman" panose="02020603050405020304" pitchFamily="18" charset="0"/>
              </a:rPr>
              <a:t>What is easier to understand – the difference between 200 and 1000000 or the difference between 0.2 and 1? </a:t>
            </a:r>
          </a:p>
          <a:p>
            <a:r>
              <a:rPr lang="en-IN" b="0" i="0" dirty="0">
                <a:solidFill>
                  <a:srgbClr val="000000"/>
                </a:solidFill>
                <a:effectLst/>
                <a:latin typeface="Times New Roman" panose="02020603050405020304" pitchFamily="18" charset="0"/>
                <a:cs typeface="Times New Roman" panose="02020603050405020304" pitchFamily="18" charset="0"/>
              </a:rPr>
              <a:t>When the difference between the minimum and maximum values is less, the data becomes more readable. </a:t>
            </a:r>
          </a:p>
          <a:p>
            <a:r>
              <a:rPr lang="en-IN" b="0" i="0" dirty="0">
                <a:solidFill>
                  <a:srgbClr val="000000"/>
                </a:solidFill>
                <a:effectLst/>
                <a:latin typeface="Times New Roman" panose="02020603050405020304" pitchFamily="18" charset="0"/>
                <a:cs typeface="Times New Roman" panose="02020603050405020304" pitchFamily="18" charset="0"/>
              </a:rPr>
              <a:t>The min-max normalization functions by converting a range of data into a scale that ranges from  0 to 1.</a:t>
            </a:r>
          </a:p>
          <a:p>
            <a:endParaRPr lang="en-US" dirty="0">
              <a:latin typeface="Times New Roman" panose="02020603050405020304" pitchFamily="18" charset="0"/>
              <a:cs typeface="Times New Roman" panose="02020603050405020304" pitchFamily="18" charset="0"/>
            </a:endParaRPr>
          </a:p>
        </p:txBody>
      </p:sp>
      <p:pic>
        <p:nvPicPr>
          <p:cNvPr id="3080" name="Picture 8">
            <a:extLst>
              <a:ext uri="{FF2B5EF4-FFF2-40B4-BE49-F238E27FC236}">
                <a16:creationId xmlns:a16="http://schemas.microsoft.com/office/drawing/2014/main" id="{9137F9E4-5635-7E7A-70B3-C2A42493B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743" y="3986213"/>
            <a:ext cx="9183587" cy="227511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3CC521D6-BA8C-58CC-7404-44753EEAEA57}"/>
              </a:ext>
            </a:extLst>
          </p:cNvPr>
          <p:cNvSpPr>
            <a:spLocks noGrp="1"/>
          </p:cNvSpPr>
          <p:nvPr>
            <p:ph type="title"/>
          </p:nvPr>
        </p:nvSpPr>
        <p:spPr>
          <a:xfrm>
            <a:off x="738186" y="-171679"/>
            <a:ext cx="10515600" cy="1325563"/>
          </a:xfrm>
        </p:spPr>
        <p:txBody>
          <a:bodyPr/>
          <a:lstStyle/>
          <a:p>
            <a:r>
              <a:rPr lang="en-US" b="1" dirty="0">
                <a:solidFill>
                  <a:srgbClr val="993366"/>
                </a:solidFill>
                <a:latin typeface="inherit"/>
              </a:rPr>
              <a:t>Min-Max Normalization</a:t>
            </a:r>
          </a:p>
        </p:txBody>
      </p:sp>
    </p:spTree>
    <p:extLst>
      <p:ext uri="{BB962C8B-B14F-4D97-AF65-F5344CB8AC3E}">
        <p14:creationId xmlns:p14="http://schemas.microsoft.com/office/powerpoint/2010/main" val="1600364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E7C99-7B48-02C9-60D5-29A4F153B7CF}"/>
              </a:ext>
            </a:extLst>
          </p:cNvPr>
          <p:cNvSpPr>
            <a:spLocks noGrp="1"/>
          </p:cNvSpPr>
          <p:nvPr>
            <p:ph idx="1"/>
          </p:nvPr>
        </p:nvSpPr>
        <p:spPr>
          <a:xfrm>
            <a:off x="838200" y="757238"/>
            <a:ext cx="10515600" cy="5419725"/>
          </a:xfrm>
        </p:spPr>
        <p:txBody>
          <a:bodyPr/>
          <a:lstStyle/>
          <a:p>
            <a:pPr marL="0" indent="0">
              <a:buNone/>
            </a:pPr>
            <a:r>
              <a:rPr lang="en-IN" b="0" i="0" dirty="0">
                <a:solidFill>
                  <a:srgbClr val="000000"/>
                </a:solidFill>
                <a:effectLst/>
                <a:latin typeface="Times New Roman" panose="02020603050405020304" pitchFamily="18" charset="0"/>
                <a:cs typeface="Times New Roman" panose="02020603050405020304" pitchFamily="18" charset="0"/>
              </a:rPr>
              <a:t>Example. </a:t>
            </a:r>
          </a:p>
          <a:p>
            <a:r>
              <a:rPr lang="en-IN" b="0" i="0" dirty="0">
                <a:solidFill>
                  <a:srgbClr val="000000"/>
                </a:solidFill>
                <a:effectLst/>
                <a:latin typeface="Times New Roman" panose="02020603050405020304" pitchFamily="18" charset="0"/>
                <a:cs typeface="Times New Roman" panose="02020603050405020304" pitchFamily="18" charset="0"/>
              </a:rPr>
              <a:t>Suppose a company wants to decide on a promotion based on the years of work experience of its employees. </a:t>
            </a:r>
          </a:p>
          <a:p>
            <a:r>
              <a:rPr lang="en-IN" b="0" i="0" dirty="0">
                <a:solidFill>
                  <a:srgbClr val="000000"/>
                </a:solidFill>
                <a:effectLst/>
                <a:latin typeface="Times New Roman" panose="02020603050405020304" pitchFamily="18" charset="0"/>
                <a:cs typeface="Times New Roman" panose="02020603050405020304" pitchFamily="18" charset="0"/>
              </a:rPr>
              <a:t>So, it needs to </a:t>
            </a:r>
            <a:r>
              <a:rPr lang="en-IN" b="0" i="0" dirty="0" err="1">
                <a:solidFill>
                  <a:srgbClr val="000000"/>
                </a:solidFill>
                <a:effectLst/>
                <a:latin typeface="Times New Roman" panose="02020603050405020304" pitchFamily="18" charset="0"/>
                <a:cs typeface="Times New Roman" panose="02020603050405020304" pitchFamily="18" charset="0"/>
              </a:rPr>
              <a:t>analyze</a:t>
            </a:r>
            <a:r>
              <a:rPr lang="en-IN" b="0" i="0" dirty="0">
                <a:solidFill>
                  <a:srgbClr val="000000"/>
                </a:solidFill>
                <a:effectLst/>
                <a:latin typeface="Times New Roman" panose="02020603050405020304" pitchFamily="18" charset="0"/>
                <a:cs typeface="Times New Roman" panose="02020603050405020304" pitchFamily="18" charset="0"/>
              </a:rPr>
              <a:t> a database that looks like this: </a:t>
            </a:r>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B5046AD-D955-6691-D85B-0101486A7DAA}"/>
              </a:ext>
            </a:extLst>
          </p:cNvPr>
          <p:cNvGraphicFramePr>
            <a:graphicFrameLocks noGrp="1"/>
          </p:cNvGraphicFramePr>
          <p:nvPr>
            <p:extLst>
              <p:ext uri="{D42A27DB-BD31-4B8C-83A1-F6EECF244321}">
                <p14:modId xmlns:p14="http://schemas.microsoft.com/office/powerpoint/2010/main" val="2326121813"/>
              </p:ext>
            </p:extLst>
          </p:nvPr>
        </p:nvGraphicFramePr>
        <p:xfrm>
          <a:off x="729630" y="3087688"/>
          <a:ext cx="7103716" cy="1828800"/>
        </p:xfrm>
        <a:graphic>
          <a:graphicData uri="http://schemas.openxmlformats.org/drawingml/2006/table">
            <a:tbl>
              <a:tblPr/>
              <a:tblGrid>
                <a:gridCol w="3551858">
                  <a:extLst>
                    <a:ext uri="{9D8B030D-6E8A-4147-A177-3AD203B41FA5}">
                      <a16:colId xmlns:a16="http://schemas.microsoft.com/office/drawing/2014/main" val="3276150944"/>
                    </a:ext>
                  </a:extLst>
                </a:gridCol>
                <a:gridCol w="3551858">
                  <a:extLst>
                    <a:ext uri="{9D8B030D-6E8A-4147-A177-3AD203B41FA5}">
                      <a16:colId xmlns:a16="http://schemas.microsoft.com/office/drawing/2014/main" val="2388569817"/>
                    </a:ext>
                  </a:extLst>
                </a:gridCol>
              </a:tblGrid>
              <a:tr h="0">
                <a:tc>
                  <a:txBody>
                    <a:bodyPr/>
                    <a:lstStyle/>
                    <a:p>
                      <a:pPr latinLnBrk="0"/>
                      <a:r>
                        <a:rPr lang="en-IN" b="1" dirty="0">
                          <a:effectLst/>
                        </a:rPr>
                        <a:t>Employee Name</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1">
                          <a:effectLst/>
                        </a:rPr>
                        <a:t>Years of Experience</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538549743"/>
                  </a:ext>
                </a:extLst>
              </a:tr>
              <a:tr h="0">
                <a:tc>
                  <a:txBody>
                    <a:bodyPr/>
                    <a:lstStyle/>
                    <a:p>
                      <a:pPr latinLnBrk="0"/>
                      <a:r>
                        <a:rPr lang="en-IN" b="0">
                          <a:effectLst/>
                        </a:rPr>
                        <a:t>ABC</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8</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924165800"/>
                  </a:ext>
                </a:extLst>
              </a:tr>
              <a:tr h="0">
                <a:tc>
                  <a:txBody>
                    <a:bodyPr/>
                    <a:lstStyle/>
                    <a:p>
                      <a:pPr latinLnBrk="0"/>
                      <a:r>
                        <a:rPr lang="en-IN" b="0">
                          <a:effectLst/>
                        </a:rPr>
                        <a:t>XYZ</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20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804459300"/>
                  </a:ext>
                </a:extLst>
              </a:tr>
              <a:tr h="0">
                <a:tc>
                  <a:txBody>
                    <a:bodyPr/>
                    <a:lstStyle/>
                    <a:p>
                      <a:pPr latinLnBrk="0"/>
                      <a:r>
                        <a:rPr lang="en-IN" b="0">
                          <a:effectLst/>
                        </a:rPr>
                        <a:t>PQR</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10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6749656"/>
                  </a:ext>
                </a:extLst>
              </a:tr>
              <a:tr h="0">
                <a:tc>
                  <a:txBody>
                    <a:bodyPr/>
                    <a:lstStyle/>
                    <a:p>
                      <a:pPr latinLnBrk="0"/>
                      <a:r>
                        <a:rPr lang="en-IN" b="0">
                          <a:effectLst/>
                        </a:rPr>
                        <a:t>MNO</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dirty="0">
                          <a:effectLst/>
                        </a:rPr>
                        <a:t>15</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944826517"/>
                  </a:ext>
                </a:extLst>
              </a:tr>
            </a:tbl>
          </a:graphicData>
        </a:graphic>
      </p:graphicFrame>
      <p:sp>
        <p:nvSpPr>
          <p:cNvPr id="6" name="Rectangle 1">
            <a:extLst>
              <a:ext uri="{FF2B5EF4-FFF2-40B4-BE49-F238E27FC236}">
                <a16:creationId xmlns:a16="http://schemas.microsoft.com/office/drawing/2014/main" id="{9EACB8AB-A258-5670-874A-FD15451DF846}"/>
              </a:ext>
            </a:extLst>
          </p:cNvPr>
          <p:cNvSpPr>
            <a:spLocks noChangeArrowheads="1"/>
          </p:cNvSpPr>
          <p:nvPr/>
        </p:nvSpPr>
        <p:spPr bwMode="auto">
          <a:xfrm>
            <a:off x="2544763" y="3087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2164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67EBDB-7460-34E6-F420-7F9A660B866A}"/>
              </a:ext>
            </a:extLst>
          </p:cNvPr>
          <p:cNvSpPr>
            <a:spLocks noGrp="1"/>
          </p:cNvSpPr>
          <p:nvPr>
            <p:ph idx="1"/>
          </p:nvPr>
        </p:nvSpPr>
        <p:spPr>
          <a:xfrm>
            <a:off x="838200" y="785813"/>
            <a:ext cx="10515600" cy="5772150"/>
          </a:xfrm>
        </p:spPr>
        <p:txBody>
          <a:bodyPr>
            <a:normAutofit fontScale="85000" lnSpcReduction="20000"/>
          </a:bodyPr>
          <a:lstStyle/>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The minimum value is 8</a:t>
            </a: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The maximum value is 20</a:t>
            </a:r>
          </a:p>
          <a:p>
            <a:pPr algn="l"/>
            <a:r>
              <a:rPr lang="en-IN" b="0" i="0" dirty="0">
                <a:solidFill>
                  <a:srgbClr val="000000"/>
                </a:solidFill>
                <a:effectLst/>
                <a:latin typeface="Times New Roman" panose="02020603050405020304" pitchFamily="18" charset="0"/>
                <a:cs typeface="Times New Roman" panose="02020603050405020304" pitchFamily="18" charset="0"/>
              </a:rPr>
              <a:t>As this formula scales the data between 0 and 1, </a:t>
            </a: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The new min is 0</a:t>
            </a: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The new max is 1</a:t>
            </a:r>
          </a:p>
          <a:p>
            <a:pPr algn="l"/>
            <a:r>
              <a:rPr lang="en-IN" b="0" i="0" dirty="0">
                <a:solidFill>
                  <a:srgbClr val="000000"/>
                </a:solidFill>
                <a:effectLst/>
                <a:latin typeface="Times New Roman" panose="02020603050405020304" pitchFamily="18" charset="0"/>
                <a:cs typeface="Times New Roman" panose="02020603050405020304" pitchFamily="18" charset="0"/>
              </a:rPr>
              <a:t>Here, V stands for the respective value of the attribute, i.e., 8, 10, 15, 20</a:t>
            </a:r>
          </a:p>
          <a:p>
            <a:pPr algn="l"/>
            <a:r>
              <a:rPr lang="en-IN" b="0" i="0" dirty="0">
                <a:solidFill>
                  <a:srgbClr val="000000"/>
                </a:solidFill>
                <a:effectLst/>
                <a:latin typeface="Times New Roman" panose="02020603050405020304" pitchFamily="18" charset="0"/>
                <a:cs typeface="Times New Roman" panose="02020603050405020304" pitchFamily="18" charset="0"/>
              </a:rPr>
              <a:t>After applying the min-max normalization formula, the following are the </a:t>
            </a:r>
            <a:r>
              <a:rPr lang="en-IN" b="1" i="0" dirty="0">
                <a:solidFill>
                  <a:srgbClr val="000000"/>
                </a:solidFill>
                <a:effectLst/>
                <a:latin typeface="Times New Roman" panose="02020603050405020304" pitchFamily="18" charset="0"/>
                <a:cs typeface="Times New Roman" panose="02020603050405020304" pitchFamily="18" charset="0"/>
              </a:rPr>
              <a:t>V’ </a:t>
            </a:r>
            <a:r>
              <a:rPr lang="en-IN" b="0" i="0" dirty="0">
                <a:solidFill>
                  <a:srgbClr val="000000"/>
                </a:solidFill>
                <a:effectLst/>
                <a:latin typeface="Times New Roman" panose="02020603050405020304" pitchFamily="18" charset="0"/>
                <a:cs typeface="Times New Roman" panose="02020603050405020304" pitchFamily="18" charset="0"/>
              </a:rPr>
              <a:t>values for the attributes:</a:t>
            </a: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For 8 years of experience: </a:t>
            </a:r>
            <a:r>
              <a:rPr lang="en-IN" b="1" i="0" dirty="0">
                <a:solidFill>
                  <a:srgbClr val="303133"/>
                </a:solidFill>
                <a:effectLst/>
                <a:latin typeface="Times New Roman" panose="02020603050405020304" pitchFamily="18" charset="0"/>
                <a:cs typeface="Times New Roman" panose="02020603050405020304" pitchFamily="18" charset="0"/>
              </a:rPr>
              <a:t>v’= 0</a:t>
            </a:r>
            <a:endParaRPr lang="en-IN" b="0" i="0" dirty="0">
              <a:solidFill>
                <a:srgbClr val="3031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For 10 years of experience: </a:t>
            </a:r>
            <a:r>
              <a:rPr lang="en-IN" b="1" i="0" dirty="0">
                <a:solidFill>
                  <a:srgbClr val="303133"/>
                </a:solidFill>
                <a:effectLst/>
                <a:latin typeface="Times New Roman" panose="02020603050405020304" pitchFamily="18" charset="0"/>
                <a:cs typeface="Times New Roman" panose="02020603050405020304" pitchFamily="18" charset="0"/>
              </a:rPr>
              <a:t>v’ = 0.16</a:t>
            </a:r>
            <a:endParaRPr lang="en-IN" b="0" i="0" dirty="0">
              <a:solidFill>
                <a:srgbClr val="3031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For 15 years of experience: </a:t>
            </a:r>
            <a:r>
              <a:rPr lang="en-IN" b="1" i="0" dirty="0">
                <a:solidFill>
                  <a:srgbClr val="303133"/>
                </a:solidFill>
                <a:effectLst/>
                <a:latin typeface="Times New Roman" panose="02020603050405020304" pitchFamily="18" charset="0"/>
                <a:cs typeface="Times New Roman" panose="02020603050405020304" pitchFamily="18" charset="0"/>
              </a:rPr>
              <a:t>v’ = 0.58</a:t>
            </a:r>
            <a:endParaRPr lang="en-IN" b="0" i="0" dirty="0">
              <a:solidFill>
                <a:srgbClr val="3031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For 20 years of experience:</a:t>
            </a:r>
            <a:r>
              <a:rPr lang="en-IN" b="1" i="0" dirty="0">
                <a:solidFill>
                  <a:srgbClr val="303133"/>
                </a:solidFill>
                <a:effectLst/>
                <a:latin typeface="Times New Roman" panose="02020603050405020304" pitchFamily="18" charset="0"/>
                <a:cs typeface="Times New Roman" panose="02020603050405020304" pitchFamily="18" charset="0"/>
              </a:rPr>
              <a:t> v’ = 1</a:t>
            </a:r>
          </a:p>
          <a:p>
            <a:pPr algn="l">
              <a:buFont typeface="Arial" panose="020B0604020202020204" pitchFamily="34" charset="0"/>
              <a:buChar char="•"/>
            </a:pPr>
            <a:endParaRPr lang="en-IN" b="0" i="0" dirty="0">
              <a:solidFill>
                <a:srgbClr val="303133"/>
              </a:solidFill>
              <a:effectLst/>
              <a:latin typeface="Times New Roman" panose="02020603050405020304" pitchFamily="18" charset="0"/>
              <a:cs typeface="Times New Roman" panose="02020603050405020304" pitchFamily="18" charset="0"/>
            </a:endParaRPr>
          </a:p>
          <a:p>
            <a:pPr marL="0" indent="0" algn="just">
              <a:buNone/>
            </a:pPr>
            <a:r>
              <a:rPr lang="en-IN" b="0" i="0" dirty="0">
                <a:solidFill>
                  <a:srgbClr val="000000"/>
                </a:solidFill>
                <a:effectLst/>
                <a:highlight>
                  <a:srgbClr val="FFFF00"/>
                </a:highlight>
                <a:latin typeface="Times New Roman" panose="02020603050405020304" pitchFamily="18" charset="0"/>
                <a:cs typeface="Times New Roman" panose="02020603050405020304" pitchFamily="18" charset="0"/>
              </a:rPr>
              <a:t>So, the min-max normalization can reduce big numbers to much smaller values.  This makes it extremely easy to read the difference between the ranging numbers.</a:t>
            </a:r>
          </a:p>
          <a:p>
            <a:endParaRPr lang="en-US"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8BC2D00-ADF9-DB07-FCB0-BF483A30B0DB}"/>
              </a:ext>
            </a:extLst>
          </p:cNvPr>
          <p:cNvGraphicFramePr>
            <a:graphicFrameLocks noGrp="1"/>
          </p:cNvGraphicFramePr>
          <p:nvPr>
            <p:extLst>
              <p:ext uri="{D42A27DB-BD31-4B8C-83A1-F6EECF244321}">
                <p14:modId xmlns:p14="http://schemas.microsoft.com/office/powerpoint/2010/main" val="3399738349"/>
              </p:ext>
            </p:extLst>
          </p:nvPr>
        </p:nvGraphicFramePr>
        <p:xfrm>
          <a:off x="8587755" y="144463"/>
          <a:ext cx="3113708" cy="2103120"/>
        </p:xfrm>
        <a:graphic>
          <a:graphicData uri="http://schemas.openxmlformats.org/drawingml/2006/table">
            <a:tbl>
              <a:tblPr/>
              <a:tblGrid>
                <a:gridCol w="1556854">
                  <a:extLst>
                    <a:ext uri="{9D8B030D-6E8A-4147-A177-3AD203B41FA5}">
                      <a16:colId xmlns:a16="http://schemas.microsoft.com/office/drawing/2014/main" val="3276150944"/>
                    </a:ext>
                  </a:extLst>
                </a:gridCol>
                <a:gridCol w="1556854">
                  <a:extLst>
                    <a:ext uri="{9D8B030D-6E8A-4147-A177-3AD203B41FA5}">
                      <a16:colId xmlns:a16="http://schemas.microsoft.com/office/drawing/2014/main" val="2388569817"/>
                    </a:ext>
                  </a:extLst>
                </a:gridCol>
              </a:tblGrid>
              <a:tr h="228282">
                <a:tc>
                  <a:txBody>
                    <a:bodyPr/>
                    <a:lstStyle/>
                    <a:p>
                      <a:pPr latinLnBrk="0"/>
                      <a:r>
                        <a:rPr lang="en-IN" b="1" dirty="0">
                          <a:effectLst/>
                        </a:rPr>
                        <a:t>Employee Name</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1">
                          <a:effectLst/>
                        </a:rPr>
                        <a:t>Years of Experience</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538549743"/>
                  </a:ext>
                </a:extLst>
              </a:tr>
              <a:tr h="228282">
                <a:tc>
                  <a:txBody>
                    <a:bodyPr/>
                    <a:lstStyle/>
                    <a:p>
                      <a:pPr latinLnBrk="0"/>
                      <a:r>
                        <a:rPr lang="en-IN" b="0">
                          <a:effectLst/>
                        </a:rPr>
                        <a:t>ABC</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8</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924165800"/>
                  </a:ext>
                </a:extLst>
              </a:tr>
              <a:tr h="228282">
                <a:tc>
                  <a:txBody>
                    <a:bodyPr/>
                    <a:lstStyle/>
                    <a:p>
                      <a:pPr latinLnBrk="0"/>
                      <a:r>
                        <a:rPr lang="en-IN" b="0">
                          <a:effectLst/>
                        </a:rPr>
                        <a:t>XYZ</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20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804459300"/>
                  </a:ext>
                </a:extLst>
              </a:tr>
              <a:tr h="228282">
                <a:tc>
                  <a:txBody>
                    <a:bodyPr/>
                    <a:lstStyle/>
                    <a:p>
                      <a:pPr latinLnBrk="0"/>
                      <a:r>
                        <a:rPr lang="en-IN" b="0">
                          <a:effectLst/>
                        </a:rPr>
                        <a:t>PQR</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10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6749656"/>
                  </a:ext>
                </a:extLst>
              </a:tr>
              <a:tr h="228282">
                <a:tc>
                  <a:txBody>
                    <a:bodyPr/>
                    <a:lstStyle/>
                    <a:p>
                      <a:pPr latinLnBrk="0"/>
                      <a:r>
                        <a:rPr lang="en-IN" b="0">
                          <a:effectLst/>
                        </a:rPr>
                        <a:t>MNO</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dirty="0">
                          <a:effectLst/>
                        </a:rPr>
                        <a:t>15</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944826517"/>
                  </a:ext>
                </a:extLst>
              </a:tr>
            </a:tbl>
          </a:graphicData>
        </a:graphic>
      </p:graphicFrame>
    </p:spTree>
    <p:extLst>
      <p:ext uri="{BB962C8B-B14F-4D97-AF65-F5344CB8AC3E}">
        <p14:creationId xmlns:p14="http://schemas.microsoft.com/office/powerpoint/2010/main" val="2022008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31A8-F7B9-5B7D-C4ED-3F6C50B8EE78}"/>
              </a:ext>
            </a:extLst>
          </p:cNvPr>
          <p:cNvSpPr>
            <a:spLocks noGrp="1"/>
          </p:cNvSpPr>
          <p:nvPr>
            <p:ph type="title"/>
          </p:nvPr>
        </p:nvSpPr>
        <p:spPr/>
        <p:txBody>
          <a:bodyPr/>
          <a:lstStyle/>
          <a:p>
            <a:r>
              <a:rPr lang="en-US" b="1" dirty="0">
                <a:solidFill>
                  <a:srgbClr val="993366"/>
                </a:solidFill>
                <a:latin typeface="inherit"/>
              </a:rPr>
              <a:t>Decimal Scaling Normalization</a:t>
            </a:r>
            <a:endParaRPr lang="en-US" dirty="0"/>
          </a:p>
        </p:txBody>
      </p:sp>
      <p:sp>
        <p:nvSpPr>
          <p:cNvPr id="3" name="Content Placeholder 2">
            <a:extLst>
              <a:ext uri="{FF2B5EF4-FFF2-40B4-BE49-F238E27FC236}">
                <a16:creationId xmlns:a16="http://schemas.microsoft.com/office/drawing/2014/main" id="{3EF449BF-3529-6761-826C-A8576CE53D8A}"/>
              </a:ext>
            </a:extLst>
          </p:cNvPr>
          <p:cNvSpPr>
            <a:spLocks noGrp="1"/>
          </p:cNvSpPr>
          <p:nvPr>
            <p:ph idx="1"/>
          </p:nvPr>
        </p:nvSpPr>
        <p:spPr/>
        <p:txBody>
          <a:bodyPr>
            <a:normAutofit lnSpcReduction="10000"/>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Decimal scaling is another technique for</a:t>
            </a:r>
            <a:r>
              <a:rPr lang="en-IN" b="1" i="0" dirty="0">
                <a:solidFill>
                  <a:srgbClr val="000000"/>
                </a:solidFill>
                <a:effectLst/>
                <a:latin typeface="Times New Roman" panose="02020603050405020304" pitchFamily="18" charset="0"/>
                <a:cs typeface="Times New Roman" panose="02020603050405020304" pitchFamily="18" charset="0"/>
              </a:rPr>
              <a:t> normalization in data mining</a:t>
            </a:r>
            <a:r>
              <a:rPr lang="en-IN" b="0" i="0" dirty="0">
                <a:solidFill>
                  <a:srgbClr val="000000"/>
                </a:solidFill>
                <a:effectLst/>
                <a:latin typeface="Times New Roman" panose="02020603050405020304" pitchFamily="18" charset="0"/>
                <a:cs typeface="Times New Roman" panose="02020603050405020304" pitchFamily="18" charset="0"/>
              </a:rPr>
              <a:t>.</a:t>
            </a:r>
          </a:p>
          <a:p>
            <a:pPr algn="just"/>
            <a:r>
              <a:rPr lang="en-IN" b="0" i="0" dirty="0">
                <a:solidFill>
                  <a:srgbClr val="000000"/>
                </a:solidFill>
                <a:effectLst/>
                <a:latin typeface="Times New Roman" panose="02020603050405020304" pitchFamily="18" charset="0"/>
                <a:cs typeface="Times New Roman" panose="02020603050405020304" pitchFamily="18" charset="0"/>
              </a:rPr>
              <a:t> It functions by converting a number to a decimal point. </a:t>
            </a:r>
          </a:p>
          <a:p>
            <a:pPr algn="just"/>
            <a:r>
              <a:rPr lang="en-IN" b="0" i="0" dirty="0">
                <a:solidFill>
                  <a:srgbClr val="000000"/>
                </a:solidFill>
                <a:effectLst/>
                <a:latin typeface="Times New Roman" panose="02020603050405020304" pitchFamily="18" charset="0"/>
                <a:cs typeface="Times New Roman" panose="02020603050405020304" pitchFamily="18" charset="0"/>
              </a:rPr>
              <a:t>Normalization by decimal scaling follows the method of standard deviation. </a:t>
            </a:r>
          </a:p>
          <a:p>
            <a:pPr algn="just"/>
            <a:r>
              <a:rPr lang="en-IN" b="0" i="0" dirty="0">
                <a:solidFill>
                  <a:srgbClr val="000000"/>
                </a:solidFill>
                <a:effectLst/>
                <a:latin typeface="Times New Roman" panose="02020603050405020304" pitchFamily="18" charset="0"/>
                <a:cs typeface="Times New Roman" panose="02020603050405020304" pitchFamily="18" charset="0"/>
              </a:rPr>
              <a:t>In decimal scaling normalization, the decimal point of values of the attributes is moved. </a:t>
            </a:r>
          </a:p>
          <a:p>
            <a:pPr algn="just"/>
            <a:r>
              <a:rPr lang="en-IN" b="0" i="0" dirty="0">
                <a:solidFill>
                  <a:srgbClr val="000000"/>
                </a:solidFill>
                <a:effectLst/>
                <a:latin typeface="Times New Roman" panose="02020603050405020304" pitchFamily="18" charset="0"/>
                <a:cs typeface="Times New Roman" panose="02020603050405020304" pitchFamily="18" charset="0"/>
              </a:rPr>
              <a:t>The movement of the decimal points in decimal scaling normalization is dependent upon the maximum values amongst all values of the attribute.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09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5707-7505-6D93-B0D9-63241AA6E4C8}"/>
              </a:ext>
            </a:extLst>
          </p:cNvPr>
          <p:cNvSpPr>
            <a:spLocks noGrp="1"/>
          </p:cNvSpPr>
          <p:nvPr>
            <p:ph type="title"/>
          </p:nvPr>
        </p:nvSpPr>
        <p:spPr>
          <a:xfrm>
            <a:off x="838201" y="365125"/>
            <a:ext cx="1562100" cy="1325563"/>
          </a:xfrm>
        </p:spPr>
        <p:txBody>
          <a:bodyPr>
            <a:normAutofit/>
          </a:bodyPr>
          <a:lstStyle/>
          <a:p>
            <a:r>
              <a:rPr lang="en-US" sz="2400" dirty="0">
                <a:latin typeface="Times New Roman" panose="02020603050405020304" pitchFamily="18" charset="0"/>
                <a:cs typeface="Times New Roman" panose="02020603050405020304" pitchFamily="18" charset="0"/>
              </a:rPr>
              <a:t>Formula:</a:t>
            </a:r>
          </a:p>
        </p:txBody>
      </p:sp>
      <p:sp>
        <p:nvSpPr>
          <p:cNvPr id="3" name="Content Placeholder 2">
            <a:extLst>
              <a:ext uri="{FF2B5EF4-FFF2-40B4-BE49-F238E27FC236}">
                <a16:creationId xmlns:a16="http://schemas.microsoft.com/office/drawing/2014/main" id="{4ADC9B8E-8B65-55D2-1414-24680197BB88}"/>
              </a:ext>
            </a:extLst>
          </p:cNvPr>
          <p:cNvSpPr>
            <a:spLocks noGrp="1"/>
          </p:cNvSpPr>
          <p:nvPr>
            <p:ph idx="1"/>
          </p:nvPr>
        </p:nvSpPr>
        <p:spPr/>
        <p:txBody>
          <a:bodyPr/>
          <a:lstStyle/>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Here: </a:t>
            </a:r>
          </a:p>
          <a:p>
            <a:pPr algn="just">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V’ is the new value after applying the decimal scaling</a:t>
            </a:r>
          </a:p>
          <a:p>
            <a:pPr algn="just">
              <a:buFont typeface="Arial" panose="020B0604020202020204" pitchFamily="34" charset="0"/>
              <a:buChar char="•"/>
            </a:pPr>
            <a:r>
              <a:rPr lang="en-IN" b="0" i="0" dirty="0">
                <a:solidFill>
                  <a:srgbClr val="303133"/>
                </a:solidFill>
                <a:effectLst/>
                <a:latin typeface="Times New Roman" panose="02020603050405020304" pitchFamily="18" charset="0"/>
                <a:cs typeface="Times New Roman" panose="02020603050405020304" pitchFamily="18" charset="0"/>
              </a:rPr>
              <a:t>V is the respective value of the attribute</a:t>
            </a:r>
          </a:p>
          <a:p>
            <a:pPr algn="just"/>
            <a:r>
              <a:rPr lang="en-IN" b="0" i="0" dirty="0">
                <a:solidFill>
                  <a:srgbClr val="000000"/>
                </a:solidFill>
                <a:effectLst/>
                <a:latin typeface="Times New Roman" panose="02020603050405020304" pitchFamily="18" charset="0"/>
                <a:cs typeface="Times New Roman" panose="02020603050405020304" pitchFamily="18" charset="0"/>
              </a:rPr>
              <a:t>Now, integer J defines the movement of decimal points. So, how to define it? It is equal to the number of digits present in the maximum value in the data table. </a:t>
            </a:r>
          </a:p>
          <a:p>
            <a:pPr algn="just"/>
            <a:endParaRPr lang="en-US"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7A7DA193-61EF-10A5-9442-84F563C60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146843"/>
            <a:ext cx="3109912"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264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75C2BE-8390-306B-1D0F-E872094E1EF9}"/>
              </a:ext>
            </a:extLst>
          </p:cNvPr>
          <p:cNvSpPr>
            <a:spLocks noGrp="1"/>
          </p:cNvSpPr>
          <p:nvPr>
            <p:ph idx="1"/>
          </p:nvPr>
        </p:nvSpPr>
        <p:spPr>
          <a:xfrm>
            <a:off x="681038" y="1025525"/>
            <a:ext cx="10515600" cy="4351338"/>
          </a:xfrm>
        </p:spPr>
        <p:txBody>
          <a:bodyPr/>
          <a:lstStyle/>
          <a:p>
            <a:r>
              <a:rPr lang="en-IN" b="0" i="0" dirty="0">
                <a:solidFill>
                  <a:srgbClr val="000000"/>
                </a:solidFill>
                <a:effectLst/>
                <a:latin typeface="Times New Roman" panose="02020603050405020304" pitchFamily="18" charset="0"/>
                <a:cs typeface="Times New Roman" panose="02020603050405020304" pitchFamily="18" charset="0"/>
              </a:rPr>
              <a:t>Suppose a company wants to compare the salaries of the new joiners. Here are the data values:</a:t>
            </a:r>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5837CD9-BE45-E75B-91CF-C539B8CDD922}"/>
              </a:ext>
            </a:extLst>
          </p:cNvPr>
          <p:cNvGraphicFramePr>
            <a:graphicFrameLocks noGrp="1"/>
          </p:cNvGraphicFramePr>
          <p:nvPr>
            <p:extLst>
              <p:ext uri="{D42A27DB-BD31-4B8C-83A1-F6EECF244321}">
                <p14:modId xmlns:p14="http://schemas.microsoft.com/office/powerpoint/2010/main" val="4132832914"/>
              </p:ext>
            </p:extLst>
          </p:nvPr>
        </p:nvGraphicFramePr>
        <p:xfrm>
          <a:off x="1385887" y="2057400"/>
          <a:ext cx="3571876" cy="3657600"/>
        </p:xfrm>
        <a:graphic>
          <a:graphicData uri="http://schemas.openxmlformats.org/drawingml/2006/table">
            <a:tbl>
              <a:tblPr/>
              <a:tblGrid>
                <a:gridCol w="1785938">
                  <a:extLst>
                    <a:ext uri="{9D8B030D-6E8A-4147-A177-3AD203B41FA5}">
                      <a16:colId xmlns:a16="http://schemas.microsoft.com/office/drawing/2014/main" val="179849546"/>
                    </a:ext>
                  </a:extLst>
                </a:gridCol>
                <a:gridCol w="1785938">
                  <a:extLst>
                    <a:ext uri="{9D8B030D-6E8A-4147-A177-3AD203B41FA5}">
                      <a16:colId xmlns:a16="http://schemas.microsoft.com/office/drawing/2014/main" val="2479569007"/>
                    </a:ext>
                  </a:extLst>
                </a:gridCol>
              </a:tblGrid>
              <a:tr h="731520">
                <a:tc>
                  <a:txBody>
                    <a:bodyPr/>
                    <a:lstStyle/>
                    <a:p>
                      <a:pPr latinLnBrk="0"/>
                      <a:r>
                        <a:rPr lang="en-IN" b="1" dirty="0">
                          <a:effectLst/>
                        </a:rPr>
                        <a:t>Employee Name</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1">
                          <a:effectLst/>
                        </a:rPr>
                        <a:t>Salary</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490076162"/>
                  </a:ext>
                </a:extLst>
              </a:tr>
              <a:tr h="731520">
                <a:tc>
                  <a:txBody>
                    <a:bodyPr/>
                    <a:lstStyle/>
                    <a:p>
                      <a:pPr latinLnBrk="0"/>
                      <a:r>
                        <a:rPr lang="en-IN" b="0">
                          <a:effectLst/>
                        </a:rPr>
                        <a:t>ABC</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10,000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194737744"/>
                  </a:ext>
                </a:extLst>
              </a:tr>
              <a:tr h="731520">
                <a:tc>
                  <a:txBody>
                    <a:bodyPr/>
                    <a:lstStyle/>
                    <a:p>
                      <a:pPr latinLnBrk="0"/>
                      <a:r>
                        <a:rPr lang="en-IN" b="0">
                          <a:effectLst/>
                        </a:rPr>
                        <a:t>XYZ</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25,000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452248302"/>
                  </a:ext>
                </a:extLst>
              </a:tr>
              <a:tr h="731520">
                <a:tc>
                  <a:txBody>
                    <a:bodyPr/>
                    <a:lstStyle/>
                    <a:p>
                      <a:pPr latinLnBrk="0"/>
                      <a:r>
                        <a:rPr lang="en-IN" b="0">
                          <a:effectLst/>
                        </a:rPr>
                        <a:t>PQR</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8,000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405592327"/>
                  </a:ext>
                </a:extLst>
              </a:tr>
              <a:tr h="731520">
                <a:tc>
                  <a:txBody>
                    <a:bodyPr/>
                    <a:lstStyle/>
                    <a:p>
                      <a:pPr latinLnBrk="0"/>
                      <a:r>
                        <a:rPr lang="en-IN" b="0">
                          <a:effectLst/>
                        </a:rPr>
                        <a:t>MNO</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dirty="0">
                          <a:effectLst/>
                        </a:rPr>
                        <a:t>15,000</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25614928"/>
                  </a:ext>
                </a:extLst>
              </a:tr>
            </a:tbl>
          </a:graphicData>
        </a:graphic>
      </p:graphicFrame>
      <p:sp>
        <p:nvSpPr>
          <p:cNvPr id="6" name="Rectangle 1">
            <a:extLst>
              <a:ext uri="{FF2B5EF4-FFF2-40B4-BE49-F238E27FC236}">
                <a16:creationId xmlns:a16="http://schemas.microsoft.com/office/drawing/2014/main" id="{AB3C7170-E1AB-3AA4-B135-63D2338C37C1}"/>
              </a:ext>
            </a:extLst>
          </p:cNvPr>
          <p:cNvSpPr>
            <a:spLocks noChangeArrowheads="1"/>
          </p:cNvSpPr>
          <p:nvPr/>
        </p:nvSpPr>
        <p:spPr bwMode="auto">
          <a:xfrm>
            <a:off x="2544763" y="3087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871811E-D0F0-1660-0324-0F5E0A4A4343}"/>
              </a:ext>
            </a:extLst>
          </p:cNvPr>
          <p:cNvSpPr txBox="1"/>
          <p:nvPr/>
        </p:nvSpPr>
        <p:spPr>
          <a:xfrm>
            <a:off x="5593954" y="2047399"/>
            <a:ext cx="6093618" cy="3970318"/>
          </a:xfrm>
          <a:prstGeom prst="rect">
            <a:avLst/>
          </a:prstGeom>
          <a:noFill/>
        </p:spPr>
        <p:txBody>
          <a:bodyPr wrap="square">
            <a:spAutoFit/>
          </a:bodyPr>
          <a:lstStyle/>
          <a:p>
            <a:r>
              <a:rPr lang="en-IN" sz="2800" b="0" i="0" dirty="0">
                <a:solidFill>
                  <a:srgbClr val="000000"/>
                </a:solidFill>
                <a:effectLst/>
                <a:latin typeface="Times New Roman" panose="02020603050405020304" pitchFamily="18" charset="0"/>
                <a:cs typeface="Times New Roman" panose="02020603050405020304" pitchFamily="18" charset="0"/>
              </a:rPr>
              <a:t>Now, look for the maximum value in the data. </a:t>
            </a:r>
          </a:p>
          <a:p>
            <a:r>
              <a:rPr lang="en-IN" sz="2800" b="0" i="0" dirty="0">
                <a:solidFill>
                  <a:srgbClr val="000000"/>
                </a:solidFill>
                <a:effectLst/>
                <a:latin typeface="Times New Roman" panose="02020603050405020304" pitchFamily="18" charset="0"/>
                <a:cs typeface="Times New Roman" panose="02020603050405020304" pitchFamily="18" charset="0"/>
              </a:rPr>
              <a:t>In this case, it is 25,000. </a:t>
            </a:r>
          </a:p>
          <a:p>
            <a:r>
              <a:rPr lang="en-IN" sz="2800" b="0" i="0" dirty="0">
                <a:solidFill>
                  <a:srgbClr val="000000"/>
                </a:solidFill>
                <a:effectLst/>
                <a:latin typeface="Times New Roman" panose="02020603050405020304" pitchFamily="18" charset="0"/>
                <a:cs typeface="Times New Roman" panose="02020603050405020304" pitchFamily="18" charset="0"/>
              </a:rPr>
              <a:t>Now count the number of digits in this value. </a:t>
            </a:r>
          </a:p>
          <a:p>
            <a:r>
              <a:rPr lang="en-IN" sz="2800" b="0" i="0" dirty="0">
                <a:solidFill>
                  <a:srgbClr val="000000"/>
                </a:solidFill>
                <a:effectLst/>
                <a:latin typeface="Times New Roman" panose="02020603050405020304" pitchFamily="18" charset="0"/>
                <a:cs typeface="Times New Roman" panose="02020603050405020304" pitchFamily="18" charset="0"/>
              </a:rPr>
              <a:t>In this case, it is ‘5’. </a:t>
            </a:r>
          </a:p>
          <a:p>
            <a:r>
              <a:rPr lang="en-IN" sz="2800" b="0" i="0" dirty="0">
                <a:solidFill>
                  <a:srgbClr val="000000"/>
                </a:solidFill>
                <a:effectLst/>
                <a:latin typeface="Times New Roman" panose="02020603050405020304" pitchFamily="18" charset="0"/>
                <a:cs typeface="Times New Roman" panose="02020603050405020304" pitchFamily="18" charset="0"/>
              </a:rPr>
              <a:t>So here ‘j’ is equal to 5, </a:t>
            </a:r>
            <a:r>
              <a:rPr lang="en-IN" sz="2800" b="0" i="0" dirty="0" err="1">
                <a:solidFill>
                  <a:srgbClr val="000000"/>
                </a:solidFill>
                <a:effectLst/>
                <a:latin typeface="Times New Roman" panose="02020603050405020304" pitchFamily="18" charset="0"/>
                <a:cs typeface="Times New Roman" panose="02020603050405020304" pitchFamily="18" charset="0"/>
              </a:rPr>
              <a:t>i.e</a:t>
            </a:r>
            <a:r>
              <a:rPr lang="en-IN" sz="2800" b="0" i="0" dirty="0">
                <a:solidFill>
                  <a:srgbClr val="000000"/>
                </a:solidFill>
                <a:effectLst/>
                <a:latin typeface="Times New Roman" panose="02020603050405020304" pitchFamily="18" charset="0"/>
                <a:cs typeface="Times New Roman" panose="02020603050405020304" pitchFamily="18" charset="0"/>
              </a:rPr>
              <a:t> 100,000.</a:t>
            </a:r>
          </a:p>
          <a:p>
            <a:r>
              <a:rPr lang="en-IN" sz="2800" b="0" i="0" dirty="0">
                <a:solidFill>
                  <a:srgbClr val="000000"/>
                </a:solidFill>
                <a:effectLst/>
                <a:latin typeface="Times New Roman" panose="02020603050405020304" pitchFamily="18" charset="0"/>
                <a:cs typeface="Times New Roman" panose="02020603050405020304" pitchFamily="18" charset="0"/>
              </a:rPr>
              <a:t> This means the V (value of the attribute) needs to be divided by 100,000 here.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27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B8E123E-487C-0086-30F3-FB57E68D12BA}"/>
              </a:ext>
            </a:extLst>
          </p:cNvPr>
          <p:cNvGraphicFramePr>
            <a:graphicFrameLocks noGrp="1"/>
          </p:cNvGraphicFramePr>
          <p:nvPr>
            <p:ph idx="1"/>
            <p:extLst>
              <p:ext uri="{D42A27DB-BD31-4B8C-83A1-F6EECF244321}">
                <p14:modId xmlns:p14="http://schemas.microsoft.com/office/powerpoint/2010/main" val="263728759"/>
              </p:ext>
            </p:extLst>
          </p:nvPr>
        </p:nvGraphicFramePr>
        <p:xfrm>
          <a:off x="114301" y="314324"/>
          <a:ext cx="5400675" cy="3743088"/>
        </p:xfrm>
        <a:graphic>
          <a:graphicData uri="http://schemas.openxmlformats.org/drawingml/2006/table">
            <a:tbl>
              <a:tblPr/>
              <a:tblGrid>
                <a:gridCol w="1800225">
                  <a:extLst>
                    <a:ext uri="{9D8B030D-6E8A-4147-A177-3AD203B41FA5}">
                      <a16:colId xmlns:a16="http://schemas.microsoft.com/office/drawing/2014/main" val="6765711"/>
                    </a:ext>
                  </a:extLst>
                </a:gridCol>
                <a:gridCol w="1800225">
                  <a:extLst>
                    <a:ext uri="{9D8B030D-6E8A-4147-A177-3AD203B41FA5}">
                      <a16:colId xmlns:a16="http://schemas.microsoft.com/office/drawing/2014/main" val="1824258564"/>
                    </a:ext>
                  </a:extLst>
                </a:gridCol>
                <a:gridCol w="1800225">
                  <a:extLst>
                    <a:ext uri="{9D8B030D-6E8A-4147-A177-3AD203B41FA5}">
                      <a16:colId xmlns:a16="http://schemas.microsoft.com/office/drawing/2014/main" val="314320456"/>
                    </a:ext>
                  </a:extLst>
                </a:gridCol>
              </a:tblGrid>
              <a:tr h="1139200">
                <a:tc>
                  <a:txBody>
                    <a:bodyPr/>
                    <a:lstStyle/>
                    <a:p>
                      <a:pPr latinLnBrk="0"/>
                      <a:r>
                        <a:rPr lang="en-IN" b="1" dirty="0">
                          <a:effectLst/>
                        </a:rPr>
                        <a:t>Name</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1" dirty="0">
                          <a:effectLst/>
                        </a:rPr>
                        <a:t>Salary</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1">
                          <a:effectLst/>
                        </a:rPr>
                        <a:t>Salary after Decimal Scaling</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76099168"/>
                  </a:ext>
                </a:extLst>
              </a:tr>
              <a:tr h="650972">
                <a:tc>
                  <a:txBody>
                    <a:bodyPr/>
                    <a:lstStyle/>
                    <a:p>
                      <a:pPr latinLnBrk="0"/>
                      <a:r>
                        <a:rPr lang="en-IN" b="0">
                          <a:effectLst/>
                        </a:rPr>
                        <a:t>ABC</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10,000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0.1</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498401448"/>
                  </a:ext>
                </a:extLst>
              </a:tr>
              <a:tr h="650972">
                <a:tc>
                  <a:txBody>
                    <a:bodyPr/>
                    <a:lstStyle/>
                    <a:p>
                      <a:pPr latinLnBrk="0"/>
                      <a:r>
                        <a:rPr lang="en-IN" b="0">
                          <a:effectLst/>
                        </a:rPr>
                        <a:t>XYZ</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25, 000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0.25</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4260012061"/>
                  </a:ext>
                </a:extLst>
              </a:tr>
              <a:tr h="650972">
                <a:tc>
                  <a:txBody>
                    <a:bodyPr/>
                    <a:lstStyle/>
                    <a:p>
                      <a:pPr latinLnBrk="0"/>
                      <a:r>
                        <a:rPr lang="en-IN" b="0">
                          <a:effectLst/>
                        </a:rPr>
                        <a:t>PQR</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8, 000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0.08</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59948662"/>
                  </a:ext>
                </a:extLst>
              </a:tr>
              <a:tr h="650972">
                <a:tc>
                  <a:txBody>
                    <a:bodyPr/>
                    <a:lstStyle/>
                    <a:p>
                      <a:pPr latinLnBrk="0"/>
                      <a:r>
                        <a:rPr lang="en-IN" b="0">
                          <a:effectLst/>
                        </a:rPr>
                        <a:t>MNO</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a:effectLst/>
                        </a:rPr>
                        <a:t>15,000</a:t>
                      </a:r>
                      <a:endParaRPr lang="en-IN">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b="0" dirty="0">
                          <a:effectLst/>
                        </a:rPr>
                        <a:t>0.15</a:t>
                      </a:r>
                      <a:endParaRPr lang="en-IN" dirty="0">
                        <a:effectLst/>
                      </a:endParaRPr>
                    </a:p>
                  </a:txBody>
                  <a:tcPr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993367250"/>
                  </a:ext>
                </a:extLst>
              </a:tr>
            </a:tbl>
          </a:graphicData>
        </a:graphic>
      </p:graphicFrame>
      <p:sp>
        <p:nvSpPr>
          <p:cNvPr id="5" name="Rectangle 1">
            <a:extLst>
              <a:ext uri="{FF2B5EF4-FFF2-40B4-BE49-F238E27FC236}">
                <a16:creationId xmlns:a16="http://schemas.microsoft.com/office/drawing/2014/main" id="{ED475144-7361-2DB1-EC31-5A9D3DFFC8C2}"/>
              </a:ext>
            </a:extLst>
          </p:cNvPr>
          <p:cNvSpPr>
            <a:spLocks noChangeArrowheads="1"/>
          </p:cNvSpPr>
          <p:nvPr/>
        </p:nvSpPr>
        <p:spPr bwMode="auto">
          <a:xfrm>
            <a:off x="6096000" y="530366"/>
            <a:ext cx="5614986"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After applying the zero decimal scaling formula, here are the new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Thus, decimal scaling can tone down big numbers into easy to understand smaller decimal values.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Also, data attributed to different units becomes easy to read and understand once it is converted into smaller decimal values.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55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ypes of Data - Infographic">
            <a:extLst>
              <a:ext uri="{FF2B5EF4-FFF2-40B4-BE49-F238E27FC236}">
                <a16:creationId xmlns:a16="http://schemas.microsoft.com/office/drawing/2014/main" id="{C936F853-77AE-30AD-4A97-E5D371418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479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AE51-1835-3BA5-AE0A-A73BD2202181}"/>
              </a:ext>
            </a:extLst>
          </p:cNvPr>
          <p:cNvSpPr>
            <a:spLocks noGrp="1"/>
          </p:cNvSpPr>
          <p:nvPr>
            <p:ph type="title"/>
          </p:nvPr>
        </p:nvSpPr>
        <p:spPr/>
        <p:txBody>
          <a:bodyPr/>
          <a:lstStyle/>
          <a:p>
            <a:r>
              <a:rPr lang="en-US" b="1" dirty="0">
                <a:solidFill>
                  <a:srgbClr val="993366"/>
                </a:solidFill>
                <a:latin typeface="inherit"/>
              </a:rPr>
              <a:t>Z-Score Normalization</a:t>
            </a:r>
            <a:endParaRPr lang="en-US" dirty="0"/>
          </a:p>
        </p:txBody>
      </p:sp>
      <p:sp>
        <p:nvSpPr>
          <p:cNvPr id="3" name="Content Placeholder 2">
            <a:extLst>
              <a:ext uri="{FF2B5EF4-FFF2-40B4-BE49-F238E27FC236}">
                <a16:creationId xmlns:a16="http://schemas.microsoft.com/office/drawing/2014/main" id="{46312B39-57A4-B56A-2CF7-EB7810079CD0}"/>
              </a:ext>
            </a:extLst>
          </p:cNvPr>
          <p:cNvSpPr>
            <a:spLocks noGrp="1"/>
          </p:cNvSpPr>
          <p:nvPr>
            <p:ph idx="1"/>
          </p:nvPr>
        </p:nvSpPr>
        <p:spPr>
          <a:xfrm>
            <a:off x="838200" y="1690688"/>
            <a:ext cx="10515600" cy="4486275"/>
          </a:xfrm>
        </p:spPr>
        <p:txBody>
          <a:bodyPr>
            <a:normAutofit fontScale="92500"/>
          </a:bodyPr>
          <a:lstStyle/>
          <a:p>
            <a:pPr algn="just"/>
            <a:r>
              <a:rPr lang="en-IN" b="0" i="0" dirty="0">
                <a:solidFill>
                  <a:srgbClr val="000000"/>
                </a:solidFill>
                <a:effectLst/>
                <a:latin typeface="Times New Roman" panose="02020603050405020304" pitchFamily="18" charset="0"/>
                <a:cs typeface="Times New Roman" panose="02020603050405020304" pitchFamily="18" charset="0"/>
              </a:rPr>
              <a:t>Z-Score value is to understand how far the data point is from the mean. </a:t>
            </a:r>
          </a:p>
          <a:p>
            <a:pPr algn="just"/>
            <a:r>
              <a:rPr lang="en-IN" b="0" i="0" dirty="0">
                <a:solidFill>
                  <a:srgbClr val="000000"/>
                </a:solidFill>
                <a:effectLst/>
                <a:latin typeface="Times New Roman" panose="02020603050405020304" pitchFamily="18" charset="0"/>
                <a:cs typeface="Times New Roman" panose="02020603050405020304" pitchFamily="18" charset="0"/>
              </a:rPr>
              <a:t>Technically, it measures the standard deviations below or above the mean. </a:t>
            </a:r>
          </a:p>
          <a:p>
            <a:pPr algn="just"/>
            <a:r>
              <a:rPr lang="en-IN" b="0" i="0" dirty="0">
                <a:solidFill>
                  <a:srgbClr val="000000"/>
                </a:solidFill>
                <a:effectLst/>
                <a:latin typeface="Times New Roman" panose="02020603050405020304" pitchFamily="18" charset="0"/>
                <a:cs typeface="Times New Roman" panose="02020603050405020304" pitchFamily="18" charset="0"/>
              </a:rPr>
              <a:t>It ranges from -3 standard deviation up to +3 standard deviation. Z-score </a:t>
            </a:r>
            <a:r>
              <a:rPr lang="en-IN" b="1" i="0" dirty="0">
                <a:solidFill>
                  <a:srgbClr val="000000"/>
                </a:solidFill>
                <a:effectLst/>
                <a:latin typeface="Times New Roman" panose="02020603050405020304" pitchFamily="18" charset="0"/>
                <a:cs typeface="Times New Roman" panose="02020603050405020304" pitchFamily="18" charset="0"/>
              </a:rPr>
              <a:t>normalization in data mining</a:t>
            </a:r>
            <a:r>
              <a:rPr lang="en-IN" b="0" i="0" dirty="0">
                <a:solidFill>
                  <a:srgbClr val="000000"/>
                </a:solidFill>
                <a:effectLst/>
                <a:latin typeface="Times New Roman" panose="02020603050405020304" pitchFamily="18" charset="0"/>
                <a:cs typeface="Times New Roman" panose="02020603050405020304" pitchFamily="18" charset="0"/>
              </a:rPr>
              <a:t> is useful for those kinds of data analysis wherein there is a need to compare a value with respect to a mean(average) value, such as results from tests or surveys. </a:t>
            </a:r>
          </a:p>
          <a:p>
            <a:pPr algn="just"/>
            <a:r>
              <a:rPr lang="en-IN" b="0" i="0" dirty="0">
                <a:solidFill>
                  <a:srgbClr val="000000"/>
                </a:solidFill>
                <a:effectLst/>
                <a:latin typeface="Times New Roman" panose="02020603050405020304" pitchFamily="18" charset="0"/>
                <a:cs typeface="Times New Roman" panose="02020603050405020304" pitchFamily="18" charset="0"/>
              </a:rPr>
              <a:t>Thus, Z-score normalization is also popularly known as Standardization. </a:t>
            </a:r>
          </a:p>
          <a:p>
            <a:pPr algn="just"/>
            <a:r>
              <a:rPr lang="en-IN" b="0" i="0" dirty="0">
                <a:solidFill>
                  <a:srgbClr val="000000"/>
                </a:solidFill>
                <a:effectLst/>
                <a:latin typeface="Times New Roman" panose="02020603050405020304" pitchFamily="18" charset="0"/>
                <a:cs typeface="Times New Roman" panose="02020603050405020304" pitchFamily="18" charset="0"/>
              </a:rPr>
              <a:t>The following formula is used in the case of z-score normalization on every single value of the dataset.</a:t>
            </a:r>
          </a:p>
        </p:txBody>
      </p:sp>
    </p:spTree>
    <p:extLst>
      <p:ext uri="{BB962C8B-B14F-4D97-AF65-F5344CB8AC3E}">
        <p14:creationId xmlns:p14="http://schemas.microsoft.com/office/powerpoint/2010/main" val="271343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A2058-216F-256D-BA7F-B56D130CFAA0}"/>
              </a:ext>
            </a:extLst>
          </p:cNvPr>
          <p:cNvSpPr>
            <a:spLocks noGrp="1"/>
          </p:cNvSpPr>
          <p:nvPr>
            <p:ph idx="1"/>
          </p:nvPr>
        </p:nvSpPr>
        <p:spPr/>
        <p:txBody>
          <a:bodyPr/>
          <a:lstStyle/>
          <a:p>
            <a:pPr marL="0" indent="0" algn="l">
              <a:buNone/>
            </a:pPr>
            <a:r>
              <a:rPr lang="en-IN" b="1" i="0" dirty="0">
                <a:solidFill>
                  <a:srgbClr val="000000"/>
                </a:solidFill>
                <a:effectLst/>
                <a:latin typeface="proxima_novaregular"/>
              </a:rPr>
              <a:t>Formula : New value = (x – </a:t>
            </a:r>
            <a:r>
              <a:rPr lang="el-GR" b="1" i="0" dirty="0">
                <a:solidFill>
                  <a:srgbClr val="000000"/>
                </a:solidFill>
                <a:effectLst/>
                <a:latin typeface="proxima_novaregular"/>
              </a:rPr>
              <a:t>μ) / σ</a:t>
            </a:r>
            <a:endParaRPr lang="en-US" b="1" i="0" dirty="0">
              <a:solidFill>
                <a:srgbClr val="000000"/>
              </a:solidFill>
              <a:effectLst/>
              <a:latin typeface="proxima_novaregular"/>
            </a:endParaRPr>
          </a:p>
          <a:p>
            <a:pPr marL="0" indent="0" algn="l">
              <a:buNone/>
            </a:pPr>
            <a:endParaRPr lang="el-GR" b="0" i="0" dirty="0">
              <a:solidFill>
                <a:srgbClr val="000000"/>
              </a:solidFill>
              <a:effectLst/>
              <a:latin typeface="proxima_novaregular"/>
            </a:endParaRPr>
          </a:p>
          <a:p>
            <a:pPr algn="l"/>
            <a:r>
              <a:rPr lang="en-IN" b="0" i="0" dirty="0">
                <a:solidFill>
                  <a:srgbClr val="000000"/>
                </a:solidFill>
                <a:effectLst/>
                <a:latin typeface="proxima_novaregular"/>
              </a:rPr>
              <a:t>Here: </a:t>
            </a:r>
          </a:p>
          <a:p>
            <a:pPr algn="l">
              <a:buFont typeface="Arial" panose="020B0604020202020204" pitchFamily="34" charset="0"/>
              <a:buChar char="•"/>
            </a:pPr>
            <a:r>
              <a:rPr lang="en-IN" b="1" i="0" dirty="0">
                <a:solidFill>
                  <a:srgbClr val="303133"/>
                </a:solidFill>
                <a:effectLst/>
                <a:latin typeface="proxima_novaregular"/>
              </a:rPr>
              <a:t>x:</a:t>
            </a:r>
            <a:r>
              <a:rPr lang="en-IN" b="0" i="0" dirty="0">
                <a:solidFill>
                  <a:srgbClr val="303133"/>
                </a:solidFill>
                <a:effectLst/>
                <a:latin typeface="proxima_novaregular"/>
              </a:rPr>
              <a:t> Original value</a:t>
            </a:r>
          </a:p>
          <a:p>
            <a:pPr algn="l">
              <a:buFont typeface="Arial" panose="020B0604020202020204" pitchFamily="34" charset="0"/>
              <a:buChar char="•"/>
            </a:pPr>
            <a:r>
              <a:rPr lang="en-IN" b="1" i="0" dirty="0">
                <a:solidFill>
                  <a:srgbClr val="303133"/>
                </a:solidFill>
                <a:effectLst/>
                <a:latin typeface="proxima_novaregular"/>
              </a:rPr>
              <a:t> </a:t>
            </a:r>
            <a:r>
              <a:rPr lang="el-GR" b="1" i="0" dirty="0">
                <a:solidFill>
                  <a:srgbClr val="303133"/>
                </a:solidFill>
                <a:effectLst/>
                <a:latin typeface="proxima_novaregular"/>
              </a:rPr>
              <a:t>μ: </a:t>
            </a:r>
            <a:r>
              <a:rPr lang="en-IN" b="0" i="0" dirty="0">
                <a:solidFill>
                  <a:srgbClr val="303133"/>
                </a:solidFill>
                <a:effectLst/>
                <a:latin typeface="proxima_novaregular"/>
              </a:rPr>
              <a:t>Mean of data</a:t>
            </a:r>
          </a:p>
          <a:p>
            <a:pPr algn="l">
              <a:buFont typeface="Arial" panose="020B0604020202020204" pitchFamily="34" charset="0"/>
              <a:buChar char="•"/>
            </a:pPr>
            <a:r>
              <a:rPr lang="en-IN" b="1" i="0" dirty="0">
                <a:solidFill>
                  <a:srgbClr val="303133"/>
                </a:solidFill>
                <a:effectLst/>
                <a:latin typeface="proxima_novaregular"/>
              </a:rPr>
              <a:t> </a:t>
            </a:r>
            <a:r>
              <a:rPr lang="el-GR" b="1" i="0" dirty="0">
                <a:solidFill>
                  <a:srgbClr val="303133"/>
                </a:solidFill>
                <a:effectLst/>
                <a:latin typeface="proxima_novaregular"/>
              </a:rPr>
              <a:t>σ: </a:t>
            </a:r>
            <a:r>
              <a:rPr lang="en-IN" b="0" i="0" dirty="0">
                <a:solidFill>
                  <a:srgbClr val="303133"/>
                </a:solidFill>
                <a:effectLst/>
                <a:latin typeface="proxima_novaregular"/>
              </a:rPr>
              <a:t>Standard deviation of data</a:t>
            </a:r>
          </a:p>
          <a:p>
            <a:endParaRPr lang="en-US" dirty="0"/>
          </a:p>
        </p:txBody>
      </p:sp>
    </p:spTree>
    <p:extLst>
      <p:ext uri="{BB962C8B-B14F-4D97-AF65-F5344CB8AC3E}">
        <p14:creationId xmlns:p14="http://schemas.microsoft.com/office/powerpoint/2010/main" val="331991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BA16781-0AB6-23D5-A04C-DAA1207CC1A0}"/>
              </a:ext>
            </a:extLst>
          </p:cNvPr>
          <p:cNvGraphicFramePr>
            <a:graphicFrameLocks noGrp="1"/>
          </p:cNvGraphicFramePr>
          <p:nvPr>
            <p:ph idx="1"/>
            <p:extLst>
              <p:ext uri="{D42A27DB-BD31-4B8C-83A1-F6EECF244321}">
                <p14:modId xmlns:p14="http://schemas.microsoft.com/office/powerpoint/2010/main" val="504170461"/>
              </p:ext>
            </p:extLst>
          </p:nvPr>
        </p:nvGraphicFramePr>
        <p:xfrm>
          <a:off x="398328" y="322553"/>
          <a:ext cx="1744798" cy="6269430"/>
        </p:xfrm>
        <a:graphic>
          <a:graphicData uri="http://schemas.openxmlformats.org/drawingml/2006/table">
            <a:tbl>
              <a:tblPr/>
              <a:tblGrid>
                <a:gridCol w="1744798">
                  <a:extLst>
                    <a:ext uri="{9D8B030D-6E8A-4147-A177-3AD203B41FA5}">
                      <a16:colId xmlns:a16="http://schemas.microsoft.com/office/drawing/2014/main" val="4221606454"/>
                    </a:ext>
                  </a:extLst>
                </a:gridCol>
              </a:tblGrid>
              <a:tr h="255961">
                <a:tc>
                  <a:txBody>
                    <a:bodyPr/>
                    <a:lstStyle/>
                    <a:p>
                      <a:pPr latinLnBrk="0"/>
                      <a:r>
                        <a:rPr lang="en-IN" sz="2000" b="0" dirty="0">
                          <a:effectLst/>
                        </a:rPr>
                        <a:t>Data </a:t>
                      </a:r>
                      <a:endParaRPr lang="en-IN" sz="2000" dirty="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910920461"/>
                  </a:ext>
                </a:extLst>
              </a:tr>
              <a:tr h="255961">
                <a:tc>
                  <a:txBody>
                    <a:bodyPr/>
                    <a:lstStyle/>
                    <a:p>
                      <a:pPr latinLnBrk="0"/>
                      <a:r>
                        <a:rPr lang="en-IN" sz="2000" b="0">
                          <a:effectLst/>
                        </a:rPr>
                        <a:t>3</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411004823"/>
                  </a:ext>
                </a:extLst>
              </a:tr>
              <a:tr h="255961">
                <a:tc>
                  <a:txBody>
                    <a:bodyPr/>
                    <a:lstStyle/>
                    <a:p>
                      <a:pPr latinLnBrk="0"/>
                      <a:r>
                        <a:rPr lang="en-IN" sz="2000" b="0">
                          <a:effectLst/>
                        </a:rPr>
                        <a:t>5</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04814300"/>
                  </a:ext>
                </a:extLst>
              </a:tr>
              <a:tr h="255961">
                <a:tc>
                  <a:txBody>
                    <a:bodyPr/>
                    <a:lstStyle/>
                    <a:p>
                      <a:pPr latinLnBrk="0"/>
                      <a:r>
                        <a:rPr lang="en-IN" sz="2000" b="0">
                          <a:effectLst/>
                        </a:rPr>
                        <a:t>5</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022058921"/>
                  </a:ext>
                </a:extLst>
              </a:tr>
              <a:tr h="255961">
                <a:tc>
                  <a:txBody>
                    <a:bodyPr/>
                    <a:lstStyle/>
                    <a:p>
                      <a:pPr latinLnBrk="0"/>
                      <a:r>
                        <a:rPr lang="en-IN" sz="2000" b="0">
                          <a:effectLst/>
                        </a:rPr>
                        <a:t>8</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020878465"/>
                  </a:ext>
                </a:extLst>
              </a:tr>
              <a:tr h="255961">
                <a:tc>
                  <a:txBody>
                    <a:bodyPr/>
                    <a:lstStyle/>
                    <a:p>
                      <a:pPr latinLnBrk="0"/>
                      <a:r>
                        <a:rPr lang="en-IN" sz="2000" b="0">
                          <a:effectLst/>
                        </a:rPr>
                        <a:t>9</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943954072"/>
                  </a:ext>
                </a:extLst>
              </a:tr>
              <a:tr h="255961">
                <a:tc>
                  <a:txBody>
                    <a:bodyPr/>
                    <a:lstStyle/>
                    <a:p>
                      <a:pPr latinLnBrk="0"/>
                      <a:r>
                        <a:rPr lang="en-IN" sz="2000" b="0">
                          <a:effectLst/>
                        </a:rPr>
                        <a:t>12</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348562586"/>
                  </a:ext>
                </a:extLst>
              </a:tr>
              <a:tr h="255961">
                <a:tc>
                  <a:txBody>
                    <a:bodyPr/>
                    <a:lstStyle/>
                    <a:p>
                      <a:pPr latinLnBrk="0"/>
                      <a:r>
                        <a:rPr lang="en-IN" sz="2000" b="0">
                          <a:effectLst/>
                        </a:rPr>
                        <a:t>12</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263385074"/>
                  </a:ext>
                </a:extLst>
              </a:tr>
              <a:tr h="255961">
                <a:tc>
                  <a:txBody>
                    <a:bodyPr/>
                    <a:lstStyle/>
                    <a:p>
                      <a:pPr latinLnBrk="0"/>
                      <a:r>
                        <a:rPr lang="en-IN" sz="2000" b="0">
                          <a:effectLst/>
                        </a:rPr>
                        <a:t>13</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902371938"/>
                  </a:ext>
                </a:extLst>
              </a:tr>
              <a:tr h="255961">
                <a:tc>
                  <a:txBody>
                    <a:bodyPr/>
                    <a:lstStyle/>
                    <a:p>
                      <a:pPr latinLnBrk="0"/>
                      <a:r>
                        <a:rPr lang="en-IN" sz="2000" b="0">
                          <a:effectLst/>
                        </a:rPr>
                        <a:t>15</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006172978"/>
                  </a:ext>
                </a:extLst>
              </a:tr>
              <a:tr h="255961">
                <a:tc>
                  <a:txBody>
                    <a:bodyPr/>
                    <a:lstStyle/>
                    <a:p>
                      <a:pPr latinLnBrk="0"/>
                      <a:r>
                        <a:rPr lang="en-IN" sz="2000" b="0">
                          <a:effectLst/>
                        </a:rPr>
                        <a:t>16</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307811282"/>
                  </a:ext>
                </a:extLst>
              </a:tr>
              <a:tr h="255961">
                <a:tc>
                  <a:txBody>
                    <a:bodyPr/>
                    <a:lstStyle/>
                    <a:p>
                      <a:pPr latinLnBrk="0"/>
                      <a:r>
                        <a:rPr lang="en-IN" sz="2000" b="0">
                          <a:effectLst/>
                        </a:rPr>
                        <a:t>17</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604082611"/>
                  </a:ext>
                </a:extLst>
              </a:tr>
              <a:tr h="255961">
                <a:tc>
                  <a:txBody>
                    <a:bodyPr/>
                    <a:lstStyle/>
                    <a:p>
                      <a:pPr latinLnBrk="0"/>
                      <a:r>
                        <a:rPr lang="en-IN" sz="2000" b="0">
                          <a:effectLst/>
                        </a:rPr>
                        <a:t>19</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611019105"/>
                  </a:ext>
                </a:extLst>
              </a:tr>
              <a:tr h="255961">
                <a:tc>
                  <a:txBody>
                    <a:bodyPr/>
                    <a:lstStyle/>
                    <a:p>
                      <a:pPr latinLnBrk="0"/>
                      <a:r>
                        <a:rPr lang="en-IN" sz="2000" b="0">
                          <a:effectLst/>
                        </a:rPr>
                        <a:t>22</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532968440"/>
                  </a:ext>
                </a:extLst>
              </a:tr>
              <a:tr h="255961">
                <a:tc>
                  <a:txBody>
                    <a:bodyPr/>
                    <a:lstStyle/>
                    <a:p>
                      <a:pPr latinLnBrk="0"/>
                      <a:r>
                        <a:rPr lang="en-IN" sz="2000" b="0">
                          <a:effectLst/>
                        </a:rPr>
                        <a:t>24</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637879401"/>
                  </a:ext>
                </a:extLst>
              </a:tr>
              <a:tr h="255961">
                <a:tc>
                  <a:txBody>
                    <a:bodyPr/>
                    <a:lstStyle/>
                    <a:p>
                      <a:pPr latinLnBrk="0"/>
                      <a:r>
                        <a:rPr lang="en-IN" sz="2000" b="0">
                          <a:effectLst/>
                        </a:rPr>
                        <a:t>25</a:t>
                      </a:r>
                      <a:endParaRPr lang="en-IN" sz="20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995321755"/>
                  </a:ext>
                </a:extLst>
              </a:tr>
              <a:tr h="255961">
                <a:tc>
                  <a:txBody>
                    <a:bodyPr/>
                    <a:lstStyle/>
                    <a:p>
                      <a:pPr latinLnBrk="0"/>
                      <a:r>
                        <a:rPr lang="en-IN" sz="2000" b="0" dirty="0">
                          <a:effectLst/>
                        </a:rPr>
                        <a:t>134</a:t>
                      </a:r>
                      <a:endParaRPr lang="en-IN" sz="2000" dirty="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932893666"/>
                  </a:ext>
                </a:extLst>
              </a:tr>
            </a:tbl>
          </a:graphicData>
        </a:graphic>
      </p:graphicFrame>
      <p:sp>
        <p:nvSpPr>
          <p:cNvPr id="5" name="Rectangle 1">
            <a:extLst>
              <a:ext uri="{FF2B5EF4-FFF2-40B4-BE49-F238E27FC236}">
                <a16:creationId xmlns:a16="http://schemas.microsoft.com/office/drawing/2014/main" id="{896BDEDD-2AF9-D9FD-8978-2FAADDCFA465}"/>
              </a:ext>
            </a:extLst>
          </p:cNvPr>
          <p:cNvSpPr>
            <a:spLocks noChangeArrowheads="1"/>
          </p:cNvSpPr>
          <p:nvPr/>
        </p:nvSpPr>
        <p:spPr bwMode="auto">
          <a:xfrm>
            <a:off x="2143126" y="266017"/>
            <a:ext cx="24860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proxima_novaregular"/>
              </a:rPr>
              <a:t>Suppose we have the following dataset: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C0203A27-F6E0-71B5-7166-4F364E955A77}"/>
              </a:ext>
            </a:extLst>
          </p:cNvPr>
          <p:cNvSpPr txBox="1">
            <a:spLocks/>
          </p:cNvSpPr>
          <p:nvPr/>
        </p:nvSpPr>
        <p:spPr>
          <a:xfrm>
            <a:off x="3721237" y="2378075"/>
            <a:ext cx="847076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000000"/>
                </a:solidFill>
                <a:latin typeface="Times New Roman" panose="02020603050405020304" pitchFamily="18" charset="0"/>
                <a:cs typeface="Times New Roman" panose="02020603050405020304" pitchFamily="18" charset="0"/>
              </a:rPr>
              <a:t>Therefore, we can find that the mean of this dataset is 21.2 also the standard deviation is 29.8.</a:t>
            </a:r>
          </a:p>
          <a:p>
            <a:pPr algn="just"/>
            <a:r>
              <a:rPr lang="en-IN" dirty="0">
                <a:solidFill>
                  <a:srgbClr val="000000"/>
                </a:solidFill>
                <a:latin typeface="Times New Roman" panose="02020603050405020304" pitchFamily="18" charset="0"/>
                <a:cs typeface="Times New Roman" panose="02020603050405020304" pitchFamily="18" charset="0"/>
              </a:rPr>
              <a:t>If we have to perform z score normalization on the first value of the dataset, </a:t>
            </a:r>
          </a:p>
          <a:p>
            <a:pPr algn="just"/>
            <a:r>
              <a:rPr lang="en-IN" dirty="0">
                <a:solidFill>
                  <a:srgbClr val="000000"/>
                </a:solidFill>
                <a:latin typeface="Times New Roman" panose="02020603050405020304" pitchFamily="18" charset="0"/>
                <a:cs typeface="Times New Roman" panose="02020603050405020304" pitchFamily="18" charset="0"/>
              </a:rPr>
              <a:t>Then according to the formula it will be,</a:t>
            </a:r>
          </a:p>
          <a:p>
            <a:pPr algn="just"/>
            <a:r>
              <a:rPr lang="en-IN" dirty="0">
                <a:solidFill>
                  <a:srgbClr val="000000"/>
                </a:solidFill>
                <a:latin typeface="Times New Roman" panose="02020603050405020304" pitchFamily="18" charset="0"/>
                <a:cs typeface="Times New Roman" panose="02020603050405020304" pitchFamily="18" charset="0"/>
              </a:rPr>
              <a:t>New value = (x – </a:t>
            </a:r>
            <a:r>
              <a:rPr lang="el-GR" dirty="0">
                <a:solidFill>
                  <a:srgbClr val="000000"/>
                </a:solidFill>
                <a:latin typeface="Times New Roman" panose="02020603050405020304" pitchFamily="18" charset="0"/>
                <a:cs typeface="Times New Roman" panose="02020603050405020304" pitchFamily="18" charset="0"/>
              </a:rPr>
              <a:t>μ) / σ</a:t>
            </a:r>
          </a:p>
          <a:p>
            <a:pPr algn="just"/>
            <a:r>
              <a:rPr lang="en-IN" dirty="0">
                <a:solidFill>
                  <a:srgbClr val="000000"/>
                </a:solidFill>
                <a:latin typeface="Times New Roman" panose="02020603050405020304" pitchFamily="18" charset="0"/>
                <a:cs typeface="Times New Roman" panose="02020603050405020304" pitchFamily="18" charset="0"/>
              </a:rPr>
              <a:t>New value = (3-21.2)/ 29.8</a:t>
            </a:r>
          </a:p>
          <a:p>
            <a:pPr algn="just"/>
            <a:r>
              <a:rPr lang="en-IN" dirty="0">
                <a:solidFill>
                  <a:srgbClr val="000000"/>
                </a:solidFill>
                <a:latin typeface="Times New Roman" panose="02020603050405020304" pitchFamily="18" charset="0"/>
                <a:cs typeface="Times New Roman" panose="02020603050405020304" pitchFamily="18" charset="0"/>
              </a:rPr>
              <a:t>∴ New value = -0.61</a:t>
            </a:r>
          </a:p>
          <a:p>
            <a:pPr algn="just"/>
            <a:r>
              <a:rPr lang="en-IN" dirty="0">
                <a:solidFill>
                  <a:srgbClr val="000000"/>
                </a:solidFill>
                <a:latin typeface="Times New Roman" panose="02020603050405020304" pitchFamily="18" charset="0"/>
                <a:cs typeface="Times New Roman" panose="02020603050405020304" pitchFamily="18" charset="0"/>
              </a:rPr>
              <a:t>By performing z score normalization on each of the value of the dataset, we will get the following chart.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427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64EA2FD-C6C2-CCEC-1DA3-0E03EA4E9972}"/>
              </a:ext>
            </a:extLst>
          </p:cNvPr>
          <p:cNvGraphicFramePr>
            <a:graphicFrameLocks noGrp="1"/>
          </p:cNvGraphicFramePr>
          <p:nvPr>
            <p:ph idx="1"/>
            <p:extLst>
              <p:ext uri="{D42A27DB-BD31-4B8C-83A1-F6EECF244321}">
                <p14:modId xmlns:p14="http://schemas.microsoft.com/office/powerpoint/2010/main" val="3149735787"/>
              </p:ext>
            </p:extLst>
          </p:nvPr>
        </p:nvGraphicFramePr>
        <p:xfrm>
          <a:off x="281400" y="730372"/>
          <a:ext cx="4971224" cy="4455870"/>
        </p:xfrm>
        <a:graphic>
          <a:graphicData uri="http://schemas.openxmlformats.org/drawingml/2006/table">
            <a:tbl>
              <a:tblPr/>
              <a:tblGrid>
                <a:gridCol w="2485612">
                  <a:extLst>
                    <a:ext uri="{9D8B030D-6E8A-4147-A177-3AD203B41FA5}">
                      <a16:colId xmlns:a16="http://schemas.microsoft.com/office/drawing/2014/main" val="1051239485"/>
                    </a:ext>
                  </a:extLst>
                </a:gridCol>
                <a:gridCol w="2485612">
                  <a:extLst>
                    <a:ext uri="{9D8B030D-6E8A-4147-A177-3AD203B41FA5}">
                      <a16:colId xmlns:a16="http://schemas.microsoft.com/office/drawing/2014/main" val="4209907953"/>
                    </a:ext>
                  </a:extLst>
                </a:gridCol>
              </a:tblGrid>
              <a:tr h="255961">
                <a:tc>
                  <a:txBody>
                    <a:bodyPr/>
                    <a:lstStyle/>
                    <a:p>
                      <a:pPr latinLnBrk="0"/>
                      <a:r>
                        <a:rPr lang="en-IN" sz="1300" b="0">
                          <a:effectLst/>
                        </a:rPr>
                        <a:t>Data </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Z score normalized value </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543757145"/>
                  </a:ext>
                </a:extLst>
              </a:tr>
              <a:tr h="255961">
                <a:tc>
                  <a:txBody>
                    <a:bodyPr/>
                    <a:lstStyle/>
                    <a:p>
                      <a:pPr latinLnBrk="0"/>
                      <a:r>
                        <a:rPr lang="en-IN" sz="1300" b="0" dirty="0">
                          <a:effectLst/>
                        </a:rPr>
                        <a:t>3</a:t>
                      </a:r>
                      <a:endParaRPr lang="en-IN" sz="1300" dirty="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-0.61</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59480777"/>
                  </a:ext>
                </a:extLst>
              </a:tr>
              <a:tr h="255961">
                <a:tc>
                  <a:txBody>
                    <a:bodyPr/>
                    <a:lstStyle/>
                    <a:p>
                      <a:pPr latinLnBrk="0"/>
                      <a:r>
                        <a:rPr lang="en-IN" sz="1300" b="0">
                          <a:effectLst/>
                        </a:rPr>
                        <a:t>5</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-0.54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894304107"/>
                  </a:ext>
                </a:extLst>
              </a:tr>
              <a:tr h="255961">
                <a:tc>
                  <a:txBody>
                    <a:bodyPr/>
                    <a:lstStyle/>
                    <a:p>
                      <a:pPr latinLnBrk="0"/>
                      <a:r>
                        <a:rPr lang="en-IN" sz="1300" b="0">
                          <a:effectLst/>
                        </a:rPr>
                        <a:t>5</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-0.54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357408373"/>
                  </a:ext>
                </a:extLst>
              </a:tr>
              <a:tr h="255961">
                <a:tc>
                  <a:txBody>
                    <a:bodyPr/>
                    <a:lstStyle/>
                    <a:p>
                      <a:pPr latinLnBrk="0"/>
                      <a:r>
                        <a:rPr lang="en-IN" sz="1300" b="0">
                          <a:effectLst/>
                        </a:rPr>
                        <a:t>8</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-0.44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773570647"/>
                  </a:ext>
                </a:extLst>
              </a:tr>
              <a:tr h="255961">
                <a:tc>
                  <a:txBody>
                    <a:bodyPr/>
                    <a:lstStyle/>
                    <a:p>
                      <a:pPr latinLnBrk="0"/>
                      <a:r>
                        <a:rPr lang="en-IN" sz="1300" b="0">
                          <a:effectLst/>
                        </a:rPr>
                        <a:t>9</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-0.41</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217595023"/>
                  </a:ext>
                </a:extLst>
              </a:tr>
              <a:tr h="255961">
                <a:tc>
                  <a:txBody>
                    <a:bodyPr/>
                    <a:lstStyle/>
                    <a:p>
                      <a:pPr latinLnBrk="0"/>
                      <a:r>
                        <a:rPr lang="en-IN" sz="1300" b="0">
                          <a:effectLst/>
                        </a:rPr>
                        <a:t>12</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-0.31</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832169160"/>
                  </a:ext>
                </a:extLst>
              </a:tr>
              <a:tr h="255961">
                <a:tc>
                  <a:txBody>
                    <a:bodyPr/>
                    <a:lstStyle/>
                    <a:p>
                      <a:pPr latinLnBrk="0"/>
                      <a:r>
                        <a:rPr lang="en-IN" sz="1300" b="0">
                          <a:effectLst/>
                        </a:rPr>
                        <a:t>12</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-0.31</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924624335"/>
                  </a:ext>
                </a:extLst>
              </a:tr>
              <a:tr h="255961">
                <a:tc>
                  <a:txBody>
                    <a:bodyPr/>
                    <a:lstStyle/>
                    <a:p>
                      <a:pPr latinLnBrk="0"/>
                      <a:r>
                        <a:rPr lang="en-IN" sz="1300" b="0">
                          <a:effectLst/>
                        </a:rPr>
                        <a:t>13</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-0.28</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570697380"/>
                  </a:ext>
                </a:extLst>
              </a:tr>
              <a:tr h="255961">
                <a:tc>
                  <a:txBody>
                    <a:bodyPr/>
                    <a:lstStyle/>
                    <a:p>
                      <a:pPr latinLnBrk="0"/>
                      <a:r>
                        <a:rPr lang="en-IN" sz="1300" b="0">
                          <a:effectLst/>
                        </a:rPr>
                        <a:t>15</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-0.21</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872889584"/>
                  </a:ext>
                </a:extLst>
              </a:tr>
              <a:tr h="255961">
                <a:tc>
                  <a:txBody>
                    <a:bodyPr/>
                    <a:lstStyle/>
                    <a:p>
                      <a:pPr latinLnBrk="0"/>
                      <a:r>
                        <a:rPr lang="en-IN" sz="1300" b="0">
                          <a:effectLst/>
                        </a:rPr>
                        <a:t>16</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-0.17</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710012980"/>
                  </a:ext>
                </a:extLst>
              </a:tr>
              <a:tr h="255961">
                <a:tc>
                  <a:txBody>
                    <a:bodyPr/>
                    <a:lstStyle/>
                    <a:p>
                      <a:pPr latinLnBrk="0"/>
                      <a:r>
                        <a:rPr lang="en-IN" sz="1300" b="0">
                          <a:effectLst/>
                        </a:rPr>
                        <a:t>17</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-0.14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1238816408"/>
                  </a:ext>
                </a:extLst>
              </a:tr>
              <a:tr h="255961">
                <a:tc>
                  <a:txBody>
                    <a:bodyPr/>
                    <a:lstStyle/>
                    <a:p>
                      <a:pPr latinLnBrk="0"/>
                      <a:r>
                        <a:rPr lang="en-IN" sz="1300" b="0">
                          <a:effectLst/>
                        </a:rPr>
                        <a:t>19</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-0.07</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644009966"/>
                  </a:ext>
                </a:extLst>
              </a:tr>
              <a:tr h="255961">
                <a:tc>
                  <a:txBody>
                    <a:bodyPr/>
                    <a:lstStyle/>
                    <a:p>
                      <a:pPr latinLnBrk="0"/>
                      <a:r>
                        <a:rPr lang="en-IN" sz="1300" b="0">
                          <a:effectLst/>
                        </a:rPr>
                        <a:t>22</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0.03</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734466759"/>
                  </a:ext>
                </a:extLst>
              </a:tr>
              <a:tr h="255961">
                <a:tc>
                  <a:txBody>
                    <a:bodyPr/>
                    <a:lstStyle/>
                    <a:p>
                      <a:pPr latinLnBrk="0"/>
                      <a:r>
                        <a:rPr lang="en-IN" sz="1300" b="0">
                          <a:effectLst/>
                        </a:rPr>
                        <a:t>24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0.09</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3383525142"/>
                  </a:ext>
                </a:extLst>
              </a:tr>
              <a:tr h="255961">
                <a:tc>
                  <a:txBody>
                    <a:bodyPr/>
                    <a:lstStyle/>
                    <a:p>
                      <a:pPr latinLnBrk="0"/>
                      <a:r>
                        <a:rPr lang="en-IN" sz="1300" b="0">
                          <a:effectLst/>
                        </a:rPr>
                        <a:t>25</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a:effectLst/>
                        </a:rPr>
                        <a:t>0.13</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642437000"/>
                  </a:ext>
                </a:extLst>
              </a:tr>
              <a:tr h="255961">
                <a:tc>
                  <a:txBody>
                    <a:bodyPr/>
                    <a:lstStyle/>
                    <a:p>
                      <a:pPr latinLnBrk="0"/>
                      <a:r>
                        <a:rPr lang="en-IN" sz="1300" b="0">
                          <a:effectLst/>
                        </a:rPr>
                        <a:t>134</a:t>
                      </a:r>
                      <a:endParaRPr lang="en-IN" sz="130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1300" b="0" dirty="0">
                          <a:effectLst/>
                        </a:rPr>
                        <a:t>3.79</a:t>
                      </a:r>
                      <a:endParaRPr lang="en-IN" sz="1300" dirty="0">
                        <a:effectLst/>
                      </a:endParaRPr>
                    </a:p>
                  </a:txBody>
                  <a:tcPr marL="63990" marR="63990" marT="31995" marB="31995"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731017048"/>
                  </a:ext>
                </a:extLst>
              </a:tr>
            </a:tbl>
          </a:graphicData>
        </a:graphic>
      </p:graphicFrame>
      <p:sp>
        <p:nvSpPr>
          <p:cNvPr id="5" name="Content Placeholder 2">
            <a:extLst>
              <a:ext uri="{FF2B5EF4-FFF2-40B4-BE49-F238E27FC236}">
                <a16:creationId xmlns:a16="http://schemas.microsoft.com/office/drawing/2014/main" id="{B9EA7D8A-6368-0414-A424-212851BEF99B}"/>
              </a:ext>
            </a:extLst>
          </p:cNvPr>
          <p:cNvSpPr txBox="1">
            <a:spLocks/>
          </p:cNvSpPr>
          <p:nvPr/>
        </p:nvSpPr>
        <p:spPr>
          <a:xfrm>
            <a:off x="5929312" y="730372"/>
            <a:ext cx="587216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solidFill>
                  <a:srgbClr val="000000"/>
                </a:solidFill>
                <a:latin typeface="Times New Roman" panose="02020603050405020304" pitchFamily="18" charset="0"/>
                <a:cs typeface="Times New Roman" panose="02020603050405020304" pitchFamily="18" charset="0"/>
              </a:rPr>
              <a:t>The mean of this normalized dataset is 0 and the standard deviation is 1. </a:t>
            </a:r>
          </a:p>
          <a:p>
            <a:pPr algn="just"/>
            <a:r>
              <a:rPr lang="en-IN" dirty="0">
                <a:solidFill>
                  <a:srgbClr val="000000"/>
                </a:solidFill>
                <a:latin typeface="Times New Roman" panose="02020603050405020304" pitchFamily="18" charset="0"/>
                <a:cs typeface="Times New Roman" panose="02020603050405020304" pitchFamily="18" charset="0"/>
              </a:rPr>
              <a:t>For example, a person’s weight is 150 pounds. </a:t>
            </a:r>
          </a:p>
          <a:p>
            <a:pPr algn="just"/>
            <a:r>
              <a:rPr lang="en-IN" dirty="0">
                <a:solidFill>
                  <a:srgbClr val="000000"/>
                </a:solidFill>
                <a:latin typeface="Times New Roman" panose="02020603050405020304" pitchFamily="18" charset="0"/>
                <a:cs typeface="Times New Roman" panose="02020603050405020304" pitchFamily="18" charset="0"/>
              </a:rPr>
              <a:t>Now, if there is a need to compare that value with the average weight of a population listed in a vast table of data,  Z-score normalization is needed to study such values, especially if someone’s weight is recorded in kilograms.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619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CBD9-0291-3531-E770-B6E0F2717C96}"/>
              </a:ext>
            </a:extLst>
          </p:cNvPr>
          <p:cNvSpPr>
            <a:spLocks noGrp="1"/>
          </p:cNvSpPr>
          <p:nvPr>
            <p:ph type="title"/>
          </p:nvPr>
        </p:nvSpPr>
        <p:spPr/>
        <p:txBody>
          <a:bodyPr/>
          <a:lstStyle/>
          <a:p>
            <a:r>
              <a:rPr lang="en-IN" b="1" dirty="0">
                <a:solidFill>
                  <a:srgbClr val="993366"/>
                </a:solidFill>
                <a:latin typeface="inherit"/>
              </a:rPr>
              <a:t>Difference between Min Max normalization and Z Score Normalization: </a:t>
            </a:r>
            <a:endParaRPr lang="en-US" b="1" dirty="0">
              <a:solidFill>
                <a:srgbClr val="993366"/>
              </a:solidFill>
              <a:latin typeface="inherit"/>
            </a:endParaRPr>
          </a:p>
        </p:txBody>
      </p:sp>
      <p:graphicFrame>
        <p:nvGraphicFramePr>
          <p:cNvPr id="4" name="Content Placeholder 3">
            <a:extLst>
              <a:ext uri="{FF2B5EF4-FFF2-40B4-BE49-F238E27FC236}">
                <a16:creationId xmlns:a16="http://schemas.microsoft.com/office/drawing/2014/main" id="{E6E9E751-8DC1-40D9-8FFF-E942D7DF8119}"/>
              </a:ext>
            </a:extLst>
          </p:cNvPr>
          <p:cNvGraphicFramePr>
            <a:graphicFrameLocks noGrp="1"/>
          </p:cNvGraphicFramePr>
          <p:nvPr>
            <p:ph idx="1"/>
            <p:extLst>
              <p:ext uri="{D42A27DB-BD31-4B8C-83A1-F6EECF244321}">
                <p14:modId xmlns:p14="http://schemas.microsoft.com/office/powerpoint/2010/main" val="2605363498"/>
              </p:ext>
            </p:extLst>
          </p:nvPr>
        </p:nvGraphicFramePr>
        <p:xfrm>
          <a:off x="838200" y="1825625"/>
          <a:ext cx="11006138" cy="4667250"/>
        </p:xfrm>
        <a:graphic>
          <a:graphicData uri="http://schemas.openxmlformats.org/drawingml/2006/table">
            <a:tbl>
              <a:tblPr/>
              <a:tblGrid>
                <a:gridCol w="5503069">
                  <a:extLst>
                    <a:ext uri="{9D8B030D-6E8A-4147-A177-3AD203B41FA5}">
                      <a16:colId xmlns:a16="http://schemas.microsoft.com/office/drawing/2014/main" val="412501505"/>
                    </a:ext>
                  </a:extLst>
                </a:gridCol>
                <a:gridCol w="5503069">
                  <a:extLst>
                    <a:ext uri="{9D8B030D-6E8A-4147-A177-3AD203B41FA5}">
                      <a16:colId xmlns:a16="http://schemas.microsoft.com/office/drawing/2014/main" val="172716158"/>
                    </a:ext>
                  </a:extLst>
                </a:gridCol>
              </a:tblGrid>
              <a:tr h="403622">
                <a:tc>
                  <a:txBody>
                    <a:bodyPr/>
                    <a:lstStyle/>
                    <a:p>
                      <a:pPr latinLnBrk="0"/>
                      <a:r>
                        <a:rPr lang="en-IN" sz="2000" b="1">
                          <a:effectLst/>
                          <a:latin typeface="Times New Roman" panose="02020603050405020304" pitchFamily="18" charset="0"/>
                          <a:cs typeface="Times New Roman" panose="02020603050405020304" pitchFamily="18" charset="0"/>
                        </a:rPr>
                        <a:t>Min Max normalization</a:t>
                      </a:r>
                      <a:endParaRPr lang="en-IN" sz="2000">
                        <a:effectLst/>
                        <a:latin typeface="Times New Roman" panose="02020603050405020304" pitchFamily="18" charset="0"/>
                        <a:cs typeface="Times New Roman" panose="02020603050405020304" pitchFamily="18" charset="0"/>
                      </a:endParaRPr>
                    </a:p>
                  </a:txBody>
                  <a:tcPr marL="77702" marR="77702" marT="38851" marB="38851"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r>
                        <a:rPr lang="en-IN" sz="2000" b="1">
                          <a:effectLst/>
                          <a:latin typeface="Times New Roman" panose="02020603050405020304" pitchFamily="18" charset="0"/>
                          <a:cs typeface="Times New Roman" panose="02020603050405020304" pitchFamily="18" charset="0"/>
                        </a:rPr>
                        <a:t>Z Score Normalization </a:t>
                      </a:r>
                      <a:endParaRPr lang="en-IN" sz="2000">
                        <a:effectLst/>
                        <a:latin typeface="Times New Roman" panose="02020603050405020304" pitchFamily="18" charset="0"/>
                        <a:cs typeface="Times New Roman" panose="02020603050405020304" pitchFamily="18" charset="0"/>
                      </a:endParaRPr>
                    </a:p>
                  </a:txBody>
                  <a:tcPr marL="77702" marR="77702" marT="38851" marB="38851"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301053285"/>
                  </a:ext>
                </a:extLst>
              </a:tr>
              <a:tr h="4263628">
                <a:tc>
                  <a:txBody>
                    <a:bodyPr/>
                    <a:lstStyle/>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For scaling the minimum and maximum values of the feature are used.</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Applicable when the features are of different sizes</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The values are scaled between the range of [0,1] or [-1, 1]</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Gets easily affected by outliers</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A transformer named </a:t>
                      </a:r>
                      <a:r>
                        <a:rPr lang="en-IN" sz="2000" b="0" dirty="0" err="1">
                          <a:effectLst/>
                          <a:latin typeface="Times New Roman" panose="02020603050405020304" pitchFamily="18" charset="0"/>
                          <a:cs typeface="Times New Roman" panose="02020603050405020304" pitchFamily="18" charset="0"/>
                        </a:rPr>
                        <a:t>MaxMinScaler</a:t>
                      </a:r>
                      <a:r>
                        <a:rPr lang="en-IN" sz="2000" b="0" dirty="0">
                          <a:effectLst/>
                          <a:latin typeface="Times New Roman" panose="02020603050405020304" pitchFamily="18" charset="0"/>
                          <a:cs typeface="Times New Roman" panose="02020603050405020304" pitchFamily="18" charset="0"/>
                        </a:rPr>
                        <a:t> is available in Scikit-Learn</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This method transforms an n-dimensional data into an n-dimensional unit hypercube</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Best if the distribution is unknown</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Also known as Scaling Normalization </a:t>
                      </a:r>
                    </a:p>
                  </a:txBody>
                  <a:tcPr marL="77702" marR="77702" marT="38851" marB="38851"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tc>
                  <a:txBody>
                    <a:bodyPr/>
                    <a:lstStyle/>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For scaling mean deviation and the standard deviation is used.</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Useful when want to maintain a zero mean and unit standard deviation.</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No fixed range is present</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Not that much affected by outliers.</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Transformer named </a:t>
                      </a:r>
                      <a:r>
                        <a:rPr lang="en-IN" sz="2000" b="0" dirty="0" err="1">
                          <a:effectLst/>
                          <a:latin typeface="Times New Roman" panose="02020603050405020304" pitchFamily="18" charset="0"/>
                          <a:cs typeface="Times New Roman" panose="02020603050405020304" pitchFamily="18" charset="0"/>
                        </a:rPr>
                        <a:t>StandardScaler</a:t>
                      </a:r>
                      <a:r>
                        <a:rPr lang="en-IN" sz="2000" b="0" dirty="0">
                          <a:effectLst/>
                          <a:latin typeface="Times New Roman" panose="02020603050405020304" pitchFamily="18" charset="0"/>
                          <a:cs typeface="Times New Roman" panose="02020603050405020304" pitchFamily="18" charset="0"/>
                        </a:rPr>
                        <a:t> is available in Scikit-Learn to perform the task.</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This method translates data to the mean vector of the original data and then either squeezes or expands it.</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Best when Normal or Gaussian distribution </a:t>
                      </a:r>
                    </a:p>
                    <a:p>
                      <a:pPr latinLnBrk="0">
                        <a:buFont typeface="Arial" panose="020B0604020202020204" pitchFamily="34" charset="0"/>
                        <a:buChar char="•"/>
                      </a:pPr>
                      <a:r>
                        <a:rPr lang="en-IN" sz="2000" b="0" dirty="0">
                          <a:effectLst/>
                          <a:latin typeface="Times New Roman" panose="02020603050405020304" pitchFamily="18" charset="0"/>
                          <a:cs typeface="Times New Roman" panose="02020603050405020304" pitchFamily="18" charset="0"/>
                        </a:rPr>
                        <a:t>Also known as Standardization</a:t>
                      </a:r>
                    </a:p>
                  </a:txBody>
                  <a:tcPr marL="77702" marR="77702" marT="38851" marB="38851" anchor="ctr">
                    <a:lnL w="9525" cap="flat" cmpd="sng" algn="ctr">
                      <a:solidFill>
                        <a:srgbClr val="767676"/>
                      </a:solidFill>
                      <a:prstDash val="solid"/>
                      <a:round/>
                      <a:headEnd type="none" w="med" len="med"/>
                      <a:tailEnd type="none" w="med" len="med"/>
                    </a:lnL>
                    <a:lnR w="9525" cap="flat" cmpd="sng" algn="ctr">
                      <a:solidFill>
                        <a:srgbClr val="767676"/>
                      </a:solidFill>
                      <a:prstDash val="solid"/>
                      <a:round/>
                      <a:headEnd type="none" w="med" len="med"/>
                      <a:tailEnd type="none" w="med" len="med"/>
                    </a:lnR>
                    <a:lnT w="9525" cap="flat" cmpd="sng" algn="ctr">
                      <a:solidFill>
                        <a:srgbClr val="767676"/>
                      </a:solidFill>
                      <a:prstDash val="solid"/>
                      <a:round/>
                      <a:headEnd type="none" w="med" len="med"/>
                      <a:tailEnd type="none" w="med" len="med"/>
                    </a:lnT>
                    <a:lnB w="9525" cap="flat" cmpd="sng" algn="ctr">
                      <a:solidFill>
                        <a:srgbClr val="767676"/>
                      </a:solidFill>
                      <a:prstDash val="solid"/>
                      <a:round/>
                      <a:headEnd type="none" w="med" len="med"/>
                      <a:tailEnd type="none" w="med" len="med"/>
                    </a:lnB>
                    <a:solidFill>
                      <a:srgbClr val="FFFFFF"/>
                    </a:solidFill>
                  </a:tcPr>
                </a:tc>
                <a:extLst>
                  <a:ext uri="{0D108BD9-81ED-4DB2-BD59-A6C34878D82A}">
                    <a16:rowId xmlns:a16="http://schemas.microsoft.com/office/drawing/2014/main" val="2623473033"/>
                  </a:ext>
                </a:extLst>
              </a:tr>
            </a:tbl>
          </a:graphicData>
        </a:graphic>
      </p:graphicFrame>
    </p:spTree>
    <p:extLst>
      <p:ext uri="{BB962C8B-B14F-4D97-AF65-F5344CB8AC3E}">
        <p14:creationId xmlns:p14="http://schemas.microsoft.com/office/powerpoint/2010/main" val="1120152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A030D-A30A-5FD9-A5D7-F7993DD88F0D}"/>
              </a:ext>
            </a:extLst>
          </p:cNvPr>
          <p:cNvSpPr>
            <a:spLocks noGrp="1"/>
          </p:cNvSpPr>
          <p:nvPr>
            <p:ph type="title"/>
          </p:nvPr>
        </p:nvSpPr>
        <p:spPr>
          <a:xfrm>
            <a:off x="606215" y="186883"/>
            <a:ext cx="10515600" cy="1325563"/>
          </a:xfrm>
        </p:spPr>
        <p:txBody>
          <a:bodyPr/>
          <a:lstStyle/>
          <a:p>
            <a:r>
              <a:rPr lang="en-US" dirty="0"/>
              <a:t>PROBLEMS:</a:t>
            </a:r>
          </a:p>
        </p:txBody>
      </p:sp>
      <p:sp>
        <p:nvSpPr>
          <p:cNvPr id="3" name="Content Placeholder 2">
            <a:extLst>
              <a:ext uri="{FF2B5EF4-FFF2-40B4-BE49-F238E27FC236}">
                <a16:creationId xmlns:a16="http://schemas.microsoft.com/office/drawing/2014/main" id="{C899CD01-9AD2-5036-31D3-154975F06EA2}"/>
              </a:ext>
            </a:extLst>
          </p:cNvPr>
          <p:cNvSpPr>
            <a:spLocks noGrp="1"/>
          </p:cNvSpPr>
          <p:nvPr>
            <p:ph idx="1"/>
          </p:nvPr>
        </p:nvSpPr>
        <p:spPr>
          <a:xfrm>
            <a:off x="606215" y="1390245"/>
            <a:ext cx="10747585" cy="4077509"/>
          </a:xfrm>
        </p:spPr>
        <p:txBody>
          <a:bodyPr/>
          <a:lstStyle/>
          <a:p>
            <a:pPr marL="514350" indent="-514350" algn="just" fontAlgn="base">
              <a:buAutoNum type="arabicPeriod"/>
            </a:pPr>
            <a:r>
              <a:rPr lang="en-IN" i="0" dirty="0">
                <a:effectLst/>
                <a:latin typeface="urw-din"/>
              </a:rPr>
              <a:t>Normalize the following group of data </a:t>
            </a:r>
            <a:r>
              <a:rPr lang="en-IN" dirty="0"/>
              <a:t>using min-max normalization</a:t>
            </a:r>
            <a:r>
              <a:rPr lang="en-IN" b="1" i="0" dirty="0">
                <a:effectLst/>
                <a:latin typeface="urw-din"/>
              </a:rPr>
              <a:t>–</a:t>
            </a:r>
            <a:r>
              <a:rPr lang="en-IN" b="1" i="0" dirty="0">
                <a:solidFill>
                  <a:srgbClr val="FFFFFF"/>
                </a:solidFill>
                <a:effectLst/>
                <a:latin typeface="urw-din"/>
              </a:rPr>
              <a:t>fol</a:t>
            </a:r>
            <a:r>
              <a:rPr lang="en-IN" dirty="0"/>
              <a:t>1000,2000,3000,9000</a:t>
            </a:r>
          </a:p>
          <a:p>
            <a:pPr marL="514350" indent="-514350" algn="just" fontAlgn="base">
              <a:buAutoNum type="arabicPeriod"/>
            </a:pPr>
            <a:r>
              <a:rPr lang="en-IN" dirty="0"/>
              <a:t>Normalise using decimal scale</a:t>
            </a:r>
          </a:p>
          <a:p>
            <a:pPr marL="514350" indent="-514350" algn="just" fontAlgn="base">
              <a:buAutoNum type="arabicPeriod"/>
            </a:pPr>
            <a:endParaRPr lang="en-US" dirty="0"/>
          </a:p>
        </p:txBody>
      </p:sp>
      <p:pic>
        <p:nvPicPr>
          <p:cNvPr id="1026" name="Picture 2">
            <a:extLst>
              <a:ext uri="{FF2B5EF4-FFF2-40B4-BE49-F238E27FC236}">
                <a16:creationId xmlns:a16="http://schemas.microsoft.com/office/drawing/2014/main" id="{D9B7B25F-DA42-72A5-93EC-C3B7915002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540"/>
          <a:stretch/>
        </p:blipFill>
        <p:spPr bwMode="auto">
          <a:xfrm>
            <a:off x="722207" y="2960210"/>
            <a:ext cx="5257800" cy="338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53D8-CF8D-86EF-1CD6-066B9A001E0C}"/>
              </a:ext>
            </a:extLst>
          </p:cNvPr>
          <p:cNvSpPr>
            <a:spLocks noGrp="1"/>
          </p:cNvSpPr>
          <p:nvPr>
            <p:ph type="title"/>
          </p:nvPr>
        </p:nvSpPr>
        <p:spPr/>
        <p:txBody>
          <a:bodyPr/>
          <a:lstStyle/>
          <a:p>
            <a:r>
              <a:rPr lang="en-US" b="1" dirty="0">
                <a:solidFill>
                  <a:srgbClr val="993366"/>
                </a:solidFill>
                <a:latin typeface="inherit"/>
              </a:rPr>
              <a:t>Perform Z-score normalization</a:t>
            </a:r>
          </a:p>
        </p:txBody>
      </p:sp>
      <p:graphicFrame>
        <p:nvGraphicFramePr>
          <p:cNvPr id="4" name="Content Placeholder 3">
            <a:extLst>
              <a:ext uri="{FF2B5EF4-FFF2-40B4-BE49-F238E27FC236}">
                <a16:creationId xmlns:a16="http://schemas.microsoft.com/office/drawing/2014/main" id="{E0D4E997-CBEA-F5E2-3DD4-66B27CD88BF8}"/>
              </a:ext>
            </a:extLst>
          </p:cNvPr>
          <p:cNvGraphicFramePr>
            <a:graphicFrameLocks noGrp="1"/>
          </p:cNvGraphicFramePr>
          <p:nvPr>
            <p:ph idx="1"/>
            <p:extLst>
              <p:ext uri="{D42A27DB-BD31-4B8C-83A1-F6EECF244321}">
                <p14:modId xmlns:p14="http://schemas.microsoft.com/office/powerpoint/2010/main" val="1442878542"/>
              </p:ext>
            </p:extLst>
          </p:nvPr>
        </p:nvGraphicFramePr>
        <p:xfrm>
          <a:off x="595311" y="2671761"/>
          <a:ext cx="1833563" cy="2157415"/>
        </p:xfrm>
        <a:graphic>
          <a:graphicData uri="http://schemas.openxmlformats.org/drawingml/2006/table">
            <a:tbl>
              <a:tblPr/>
              <a:tblGrid>
                <a:gridCol w="1833563">
                  <a:extLst>
                    <a:ext uri="{9D8B030D-6E8A-4147-A177-3AD203B41FA5}">
                      <a16:colId xmlns:a16="http://schemas.microsoft.com/office/drawing/2014/main" val="4193164533"/>
                    </a:ext>
                  </a:extLst>
                </a:gridCol>
              </a:tblGrid>
              <a:tr h="431483">
                <a:tc>
                  <a:txBody>
                    <a:bodyPr/>
                    <a:lstStyle/>
                    <a:p>
                      <a:r>
                        <a:rPr lang="en-IN" sz="1200" b="1">
                          <a:solidFill>
                            <a:srgbClr val="585858"/>
                          </a:solidFill>
                          <a:effectLst/>
                          <a:latin typeface="verdana" panose="020B0604030504040204" pitchFamily="34" charset="0"/>
                        </a:rPr>
                        <a:t>marks</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4146704562"/>
                  </a:ext>
                </a:extLst>
              </a:tr>
              <a:tr h="431483">
                <a:tc>
                  <a:txBody>
                    <a:bodyPr/>
                    <a:lstStyle/>
                    <a:p>
                      <a:r>
                        <a:rPr lang="en-IN" sz="1200" b="0" dirty="0">
                          <a:solidFill>
                            <a:srgbClr val="585858"/>
                          </a:solidFill>
                          <a:effectLst/>
                          <a:latin typeface="verdana" panose="020B0604030504040204" pitchFamily="34" charset="0"/>
                        </a:rPr>
                        <a:t>8</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extLst>
                  <a:ext uri="{0D108BD9-81ED-4DB2-BD59-A6C34878D82A}">
                    <a16:rowId xmlns:a16="http://schemas.microsoft.com/office/drawing/2014/main" val="2779741506"/>
                  </a:ext>
                </a:extLst>
              </a:tr>
              <a:tr h="431483">
                <a:tc>
                  <a:txBody>
                    <a:bodyPr/>
                    <a:lstStyle/>
                    <a:p>
                      <a:r>
                        <a:rPr lang="en-IN" sz="1200" b="0" dirty="0">
                          <a:solidFill>
                            <a:srgbClr val="585858"/>
                          </a:solidFill>
                          <a:effectLst/>
                          <a:latin typeface="verdana" panose="020B0604030504040204" pitchFamily="34" charset="0"/>
                        </a:rPr>
                        <a:t>10</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3771738244"/>
                  </a:ext>
                </a:extLst>
              </a:tr>
              <a:tr h="431483">
                <a:tc>
                  <a:txBody>
                    <a:bodyPr/>
                    <a:lstStyle/>
                    <a:p>
                      <a:r>
                        <a:rPr lang="en-IN" sz="1200" b="0">
                          <a:solidFill>
                            <a:srgbClr val="585858"/>
                          </a:solidFill>
                          <a:effectLst/>
                          <a:latin typeface="verdana" panose="020B0604030504040204" pitchFamily="34" charset="0"/>
                        </a:rPr>
                        <a:t>15</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extLst>
                  <a:ext uri="{0D108BD9-81ED-4DB2-BD59-A6C34878D82A}">
                    <a16:rowId xmlns:a16="http://schemas.microsoft.com/office/drawing/2014/main" val="1405018950"/>
                  </a:ext>
                </a:extLst>
              </a:tr>
              <a:tr h="431483">
                <a:tc>
                  <a:txBody>
                    <a:bodyPr/>
                    <a:lstStyle/>
                    <a:p>
                      <a:r>
                        <a:rPr lang="en-IN" sz="1200" b="0" dirty="0">
                          <a:solidFill>
                            <a:srgbClr val="585858"/>
                          </a:solidFill>
                          <a:effectLst/>
                          <a:latin typeface="verdana" panose="020B0604030504040204" pitchFamily="34" charset="0"/>
                        </a:rPr>
                        <a:t>20</a:t>
                      </a:r>
                      <a:r>
                        <a:rPr lang="en-IN" sz="1200" b="1" dirty="0">
                          <a:solidFill>
                            <a:srgbClr val="585858"/>
                          </a:solidFill>
                          <a:effectLst/>
                          <a:latin typeface="verdana" panose="020B0604030504040204" pitchFamily="34" charset="0"/>
                        </a:rPr>
                        <a:t>  </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2887342144"/>
                  </a:ext>
                </a:extLst>
              </a:tr>
            </a:tbl>
          </a:graphicData>
        </a:graphic>
      </p:graphicFrame>
      <p:graphicFrame>
        <p:nvGraphicFramePr>
          <p:cNvPr id="5" name="Table 4">
            <a:extLst>
              <a:ext uri="{FF2B5EF4-FFF2-40B4-BE49-F238E27FC236}">
                <a16:creationId xmlns:a16="http://schemas.microsoft.com/office/drawing/2014/main" id="{78431037-428A-1789-DF24-14717E9CCBF4}"/>
              </a:ext>
            </a:extLst>
          </p:cNvPr>
          <p:cNvGraphicFramePr>
            <a:graphicFrameLocks noGrp="1"/>
          </p:cNvGraphicFramePr>
          <p:nvPr>
            <p:extLst>
              <p:ext uri="{D42A27DB-BD31-4B8C-83A1-F6EECF244321}">
                <p14:modId xmlns:p14="http://schemas.microsoft.com/office/powerpoint/2010/main" val="4247853047"/>
              </p:ext>
            </p:extLst>
          </p:nvPr>
        </p:nvGraphicFramePr>
        <p:xfrm>
          <a:off x="5967411" y="2371962"/>
          <a:ext cx="4691064" cy="2942909"/>
        </p:xfrm>
        <a:graphic>
          <a:graphicData uri="http://schemas.openxmlformats.org/drawingml/2006/table">
            <a:tbl>
              <a:tblPr/>
              <a:tblGrid>
                <a:gridCol w="2345532">
                  <a:extLst>
                    <a:ext uri="{9D8B030D-6E8A-4147-A177-3AD203B41FA5}">
                      <a16:colId xmlns:a16="http://schemas.microsoft.com/office/drawing/2014/main" val="1737642986"/>
                    </a:ext>
                  </a:extLst>
                </a:gridCol>
                <a:gridCol w="2345532">
                  <a:extLst>
                    <a:ext uri="{9D8B030D-6E8A-4147-A177-3AD203B41FA5}">
                      <a16:colId xmlns:a16="http://schemas.microsoft.com/office/drawing/2014/main" val="1633436842"/>
                    </a:ext>
                  </a:extLst>
                </a:gridCol>
              </a:tblGrid>
              <a:tr h="942029">
                <a:tc>
                  <a:txBody>
                    <a:bodyPr/>
                    <a:lstStyle/>
                    <a:p>
                      <a:r>
                        <a:rPr lang="en-IN" sz="1200" b="1" dirty="0">
                          <a:solidFill>
                            <a:srgbClr val="585858"/>
                          </a:solidFill>
                          <a:effectLst/>
                          <a:latin typeface="verdana" panose="020B0604030504040204" pitchFamily="34" charset="0"/>
                        </a:rPr>
                        <a:t>marks</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tc>
                  <a:txBody>
                    <a:bodyPr/>
                    <a:lstStyle/>
                    <a:p>
                      <a:r>
                        <a:rPr lang="en-IN" sz="1200" b="0" dirty="0">
                          <a:solidFill>
                            <a:srgbClr val="585858"/>
                          </a:solidFill>
                          <a:effectLst/>
                          <a:latin typeface="verdana" panose="020B0604030504040204" pitchFamily="34" charset="0"/>
                        </a:rPr>
                        <a:t>marks after z-score normalization</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396792460"/>
                  </a:ext>
                </a:extLst>
              </a:tr>
              <a:tr h="500220">
                <a:tc>
                  <a:txBody>
                    <a:bodyPr/>
                    <a:lstStyle/>
                    <a:p>
                      <a:r>
                        <a:rPr lang="en-IN" sz="1200" b="0">
                          <a:solidFill>
                            <a:srgbClr val="585858"/>
                          </a:solidFill>
                          <a:effectLst/>
                          <a:latin typeface="verdana" panose="020B0604030504040204" pitchFamily="34" charset="0"/>
                        </a:rPr>
                        <a:t>8</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tc>
                  <a:txBody>
                    <a:bodyPr/>
                    <a:lstStyle/>
                    <a:p>
                      <a:r>
                        <a:rPr lang="en-IN" sz="1200" b="0" dirty="0">
                          <a:solidFill>
                            <a:srgbClr val="585858"/>
                          </a:solidFill>
                          <a:effectLst/>
                          <a:latin typeface="verdana" panose="020B0604030504040204" pitchFamily="34" charset="0"/>
                        </a:rPr>
                        <a:t>-1.14</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extLst>
                  <a:ext uri="{0D108BD9-81ED-4DB2-BD59-A6C34878D82A}">
                    <a16:rowId xmlns:a16="http://schemas.microsoft.com/office/drawing/2014/main" val="1707963860"/>
                  </a:ext>
                </a:extLst>
              </a:tr>
              <a:tr h="500220">
                <a:tc>
                  <a:txBody>
                    <a:bodyPr/>
                    <a:lstStyle/>
                    <a:p>
                      <a:r>
                        <a:rPr lang="en-IN" sz="1200" b="0">
                          <a:solidFill>
                            <a:srgbClr val="585858"/>
                          </a:solidFill>
                          <a:effectLst/>
                          <a:latin typeface="verdana" panose="020B0604030504040204" pitchFamily="34" charset="0"/>
                        </a:rPr>
                        <a:t>10</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tc>
                  <a:txBody>
                    <a:bodyPr/>
                    <a:lstStyle/>
                    <a:p>
                      <a:r>
                        <a:rPr lang="en-IN" sz="1200" b="0">
                          <a:solidFill>
                            <a:srgbClr val="585858"/>
                          </a:solidFill>
                          <a:effectLst/>
                          <a:latin typeface="verdana" panose="020B0604030504040204" pitchFamily="34" charset="0"/>
                        </a:rPr>
                        <a:t>-0.7</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1891354998"/>
                  </a:ext>
                </a:extLst>
              </a:tr>
              <a:tr h="500220">
                <a:tc>
                  <a:txBody>
                    <a:bodyPr/>
                    <a:lstStyle/>
                    <a:p>
                      <a:r>
                        <a:rPr lang="en-IN" sz="1200" b="0">
                          <a:solidFill>
                            <a:srgbClr val="585858"/>
                          </a:solidFill>
                          <a:effectLst/>
                          <a:latin typeface="verdana" panose="020B0604030504040204" pitchFamily="34" charset="0"/>
                        </a:rPr>
                        <a:t>15</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tc>
                  <a:txBody>
                    <a:bodyPr/>
                    <a:lstStyle/>
                    <a:p>
                      <a:r>
                        <a:rPr lang="en-IN" sz="1200" b="0">
                          <a:solidFill>
                            <a:srgbClr val="585858"/>
                          </a:solidFill>
                          <a:effectLst/>
                          <a:latin typeface="verdana" panose="020B0604030504040204" pitchFamily="34" charset="0"/>
                        </a:rPr>
                        <a:t>0.3</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EEEEEE"/>
                    </a:solidFill>
                  </a:tcPr>
                </a:tc>
                <a:extLst>
                  <a:ext uri="{0D108BD9-81ED-4DB2-BD59-A6C34878D82A}">
                    <a16:rowId xmlns:a16="http://schemas.microsoft.com/office/drawing/2014/main" val="2327371154"/>
                  </a:ext>
                </a:extLst>
              </a:tr>
              <a:tr h="500220">
                <a:tc>
                  <a:txBody>
                    <a:bodyPr/>
                    <a:lstStyle/>
                    <a:p>
                      <a:r>
                        <a:rPr lang="en-IN" sz="1200" b="0">
                          <a:solidFill>
                            <a:srgbClr val="585858"/>
                          </a:solidFill>
                          <a:effectLst/>
                          <a:latin typeface="verdana" panose="020B0604030504040204" pitchFamily="34" charset="0"/>
                        </a:rPr>
                        <a:t>20</a:t>
                      </a:r>
                      <a:endParaRPr lang="en-IN" sz="120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tc>
                  <a:txBody>
                    <a:bodyPr/>
                    <a:lstStyle/>
                    <a:p>
                      <a:r>
                        <a:rPr lang="en-IN" sz="1200" b="0" dirty="0">
                          <a:solidFill>
                            <a:srgbClr val="585858"/>
                          </a:solidFill>
                          <a:effectLst/>
                          <a:latin typeface="verdana" panose="020B0604030504040204" pitchFamily="34" charset="0"/>
                        </a:rPr>
                        <a:t>1.4</a:t>
                      </a:r>
                      <a:endParaRPr lang="en-IN" sz="1200" dirty="0">
                        <a:effectLst/>
                        <a:latin typeface="arial" panose="020B0604020202020204" pitchFamily="34" charset="0"/>
                      </a:endParaRPr>
                    </a:p>
                  </a:txBody>
                  <a:tcPr marL="95250" marR="95250" anchor="ctr">
                    <a:lnL w="9525" cap="flat" cmpd="sng" algn="ctr">
                      <a:solidFill>
                        <a:srgbClr val="A9A9A9"/>
                      </a:solidFill>
                      <a:prstDash val="solid"/>
                      <a:round/>
                      <a:headEnd type="none" w="med" len="med"/>
                      <a:tailEnd type="none" w="med" len="med"/>
                    </a:lnL>
                    <a:lnR w="9525" cap="flat" cmpd="sng" algn="ctr">
                      <a:solidFill>
                        <a:srgbClr val="A9A9A9"/>
                      </a:solidFill>
                      <a:prstDash val="solid"/>
                      <a:round/>
                      <a:headEnd type="none" w="med" len="med"/>
                      <a:tailEnd type="none" w="med" len="med"/>
                    </a:lnR>
                    <a:lnT w="9525" cap="flat" cmpd="sng" algn="ctr">
                      <a:solidFill>
                        <a:srgbClr val="A9A9A9"/>
                      </a:solidFill>
                      <a:prstDash val="solid"/>
                      <a:round/>
                      <a:headEnd type="none" w="med" len="med"/>
                      <a:tailEnd type="none" w="med" len="med"/>
                    </a:lnT>
                    <a:lnB w="9525" cap="flat" cmpd="sng" algn="ctr">
                      <a:solidFill>
                        <a:srgbClr val="A9A9A9"/>
                      </a:solidFill>
                      <a:prstDash val="solid"/>
                      <a:round/>
                      <a:headEnd type="none" w="med" len="med"/>
                      <a:tailEnd type="none" w="med" len="med"/>
                    </a:lnB>
                    <a:solidFill>
                      <a:srgbClr val="FFFFFF"/>
                    </a:solidFill>
                  </a:tcPr>
                </a:tc>
                <a:extLst>
                  <a:ext uri="{0D108BD9-81ED-4DB2-BD59-A6C34878D82A}">
                    <a16:rowId xmlns:a16="http://schemas.microsoft.com/office/drawing/2014/main" val="869070950"/>
                  </a:ext>
                </a:extLst>
              </a:tr>
            </a:tbl>
          </a:graphicData>
        </a:graphic>
      </p:graphicFrame>
      <p:sp>
        <p:nvSpPr>
          <p:cNvPr id="6" name="TextBox 5">
            <a:extLst>
              <a:ext uri="{FF2B5EF4-FFF2-40B4-BE49-F238E27FC236}">
                <a16:creationId xmlns:a16="http://schemas.microsoft.com/office/drawing/2014/main" id="{76A8AD25-9561-A5D8-36AD-8A0A99E7572B}"/>
              </a:ext>
            </a:extLst>
          </p:cNvPr>
          <p:cNvSpPr txBox="1"/>
          <p:nvPr/>
        </p:nvSpPr>
        <p:spPr>
          <a:xfrm>
            <a:off x="7562849" y="1875194"/>
            <a:ext cx="1500188" cy="369332"/>
          </a:xfrm>
          <a:prstGeom prst="rect">
            <a:avLst/>
          </a:prstGeom>
          <a:noFill/>
        </p:spPr>
        <p:txBody>
          <a:bodyPr wrap="square" rtlCol="0">
            <a:spAutoFit/>
          </a:bodyPr>
          <a:lstStyle/>
          <a:p>
            <a:r>
              <a:rPr lang="en-US" dirty="0"/>
              <a:t>Answer</a:t>
            </a:r>
          </a:p>
        </p:txBody>
      </p:sp>
      <p:sp>
        <p:nvSpPr>
          <p:cNvPr id="7" name="TextBox 6">
            <a:extLst>
              <a:ext uri="{FF2B5EF4-FFF2-40B4-BE49-F238E27FC236}">
                <a16:creationId xmlns:a16="http://schemas.microsoft.com/office/drawing/2014/main" id="{038692FD-0ABD-BBF0-2DE3-71E8A182D6F5}"/>
              </a:ext>
            </a:extLst>
          </p:cNvPr>
          <p:cNvSpPr txBox="1"/>
          <p:nvPr/>
        </p:nvSpPr>
        <p:spPr>
          <a:xfrm>
            <a:off x="761998" y="2244526"/>
            <a:ext cx="1500188" cy="369332"/>
          </a:xfrm>
          <a:prstGeom prst="rect">
            <a:avLst/>
          </a:prstGeom>
          <a:noFill/>
        </p:spPr>
        <p:txBody>
          <a:bodyPr wrap="square" rtlCol="0">
            <a:spAutoFit/>
          </a:bodyPr>
          <a:lstStyle/>
          <a:p>
            <a:r>
              <a:rPr lang="en-US" dirty="0"/>
              <a:t>Question</a:t>
            </a:r>
          </a:p>
        </p:txBody>
      </p:sp>
    </p:spTree>
    <p:extLst>
      <p:ext uri="{BB962C8B-B14F-4D97-AF65-F5344CB8AC3E}">
        <p14:creationId xmlns:p14="http://schemas.microsoft.com/office/powerpoint/2010/main" val="892020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A43C-7CAE-A354-BDDA-E3D99A5C1BF7}"/>
              </a:ext>
            </a:extLst>
          </p:cNvPr>
          <p:cNvSpPr>
            <a:spLocks noGrp="1"/>
          </p:cNvSpPr>
          <p:nvPr>
            <p:ph type="title"/>
          </p:nvPr>
        </p:nvSpPr>
        <p:spPr>
          <a:xfrm>
            <a:off x="535627" y="359134"/>
            <a:ext cx="3808268" cy="5504688"/>
          </a:xfrm>
        </p:spPr>
        <p:txBody>
          <a:bodyPr>
            <a:normAutofit/>
          </a:bodyPr>
          <a:lstStyle/>
          <a:p>
            <a:r>
              <a:rPr lang="en-US" sz="4700" b="1" dirty="0">
                <a:solidFill>
                  <a:schemeClr val="accent5"/>
                </a:solidFill>
                <a:latin typeface="inherit"/>
              </a:rPr>
              <a:t>DATA PREPARATION</a:t>
            </a:r>
          </a:p>
        </p:txBody>
      </p:sp>
      <p:graphicFrame>
        <p:nvGraphicFramePr>
          <p:cNvPr id="5" name="Content Placeholder 2">
            <a:extLst>
              <a:ext uri="{FF2B5EF4-FFF2-40B4-BE49-F238E27FC236}">
                <a16:creationId xmlns:a16="http://schemas.microsoft.com/office/drawing/2014/main" id="{9D9D9555-7A30-091F-9AFB-4024D8AD64DD}"/>
              </a:ext>
            </a:extLst>
          </p:cNvPr>
          <p:cNvGraphicFramePr>
            <a:graphicFrameLocks noGrp="1"/>
          </p:cNvGraphicFramePr>
          <p:nvPr>
            <p:ph idx="1"/>
            <p:extLst>
              <p:ext uri="{D42A27DB-BD31-4B8C-83A1-F6EECF244321}">
                <p14:modId xmlns:p14="http://schemas.microsoft.com/office/powerpoint/2010/main" val="82450738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896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C4B90-A98F-E487-0506-2FAC3DEC39C8}"/>
              </a:ext>
            </a:extLst>
          </p:cNvPr>
          <p:cNvSpPr>
            <a:spLocks noGrp="1"/>
          </p:cNvSpPr>
          <p:nvPr>
            <p:ph type="title"/>
          </p:nvPr>
        </p:nvSpPr>
        <p:spPr>
          <a:xfrm>
            <a:off x="838200" y="365125"/>
            <a:ext cx="10515600" cy="1325563"/>
          </a:xfrm>
        </p:spPr>
        <p:txBody>
          <a:bodyPr>
            <a:normAutofit/>
          </a:bodyPr>
          <a:lstStyle/>
          <a:p>
            <a:r>
              <a:rPr lang="en-IN" sz="5400" b="1" dirty="0">
                <a:solidFill>
                  <a:srgbClr val="993366"/>
                </a:solidFill>
                <a:latin typeface="inherit"/>
              </a:rPr>
              <a:t>Discretization</a:t>
            </a:r>
            <a:endParaRPr lang="en-US" sz="5400" b="1" dirty="0">
              <a:solidFill>
                <a:srgbClr val="993366"/>
              </a:solidFill>
              <a:latin typeface="inheri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A2BA8C-E983-7734-9E1B-2D99A870B7E5}"/>
              </a:ext>
            </a:extLst>
          </p:cNvPr>
          <p:cNvSpPr>
            <a:spLocks noGrp="1"/>
          </p:cNvSpPr>
          <p:nvPr>
            <p:ph idx="1"/>
          </p:nvPr>
        </p:nvSpPr>
        <p:spPr>
          <a:xfrm>
            <a:off x="838200" y="1929384"/>
            <a:ext cx="10515600" cy="4251960"/>
          </a:xfrm>
        </p:spPr>
        <p:txBody>
          <a:bodyPr>
            <a:normAutofit/>
          </a:bodyPr>
          <a:lstStyle/>
          <a:p>
            <a:pPr fontAlgn="base"/>
            <a:r>
              <a:rPr lang="en-IN" sz="2200" b="0" i="0" dirty="0">
                <a:effectLst/>
                <a:latin typeface="urw-din"/>
              </a:rPr>
              <a:t>This is done to replace the raw values of numeric attribute by interval levels or conceptual levels.  </a:t>
            </a:r>
          </a:p>
          <a:p>
            <a:pPr fontAlgn="base"/>
            <a:endParaRPr lang="en-IN" sz="2200" b="0" i="0" dirty="0">
              <a:effectLst/>
              <a:latin typeface="urw-din"/>
            </a:endParaRPr>
          </a:p>
          <a:p>
            <a:pPr fontAlgn="base"/>
            <a:r>
              <a:rPr lang="en-IN" sz="2200" b="0" i="0" dirty="0">
                <a:effectLst/>
                <a:latin typeface="urw-din"/>
              </a:rPr>
              <a:t>It is a process of transforming continuous data into set of small intervals or </a:t>
            </a:r>
            <a:r>
              <a:rPr lang="en-IN" sz="2200" b="0" i="0" dirty="0">
                <a:effectLst/>
                <a:latin typeface="walsheim"/>
              </a:rPr>
              <a:t>into discrete buckets by grouping it</a:t>
            </a:r>
            <a:r>
              <a:rPr lang="en-IN" sz="2200" b="0" i="0" dirty="0">
                <a:effectLst/>
                <a:latin typeface="urw-din"/>
              </a:rPr>
              <a:t>. </a:t>
            </a:r>
          </a:p>
          <a:p>
            <a:pPr fontAlgn="base"/>
            <a:endParaRPr lang="en-IN" sz="2200" b="0" i="0" dirty="0">
              <a:effectLst/>
              <a:latin typeface="urw-din"/>
            </a:endParaRPr>
          </a:p>
          <a:p>
            <a:pPr fontAlgn="base"/>
            <a:r>
              <a:rPr lang="en-IN" sz="2200" b="0" i="0" dirty="0">
                <a:effectLst/>
                <a:latin typeface="urw-din"/>
              </a:rPr>
              <a:t>It can significantly improve its efficiency by replacing a constant quality attribute with its discrete values.</a:t>
            </a:r>
          </a:p>
          <a:p>
            <a:pPr marL="0" indent="0">
              <a:buNone/>
            </a:pPr>
            <a:endParaRPr lang="en-US" sz="2200" dirty="0"/>
          </a:p>
        </p:txBody>
      </p:sp>
    </p:spTree>
    <p:extLst>
      <p:ext uri="{BB962C8B-B14F-4D97-AF65-F5344CB8AC3E}">
        <p14:creationId xmlns:p14="http://schemas.microsoft.com/office/powerpoint/2010/main" val="4025336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E0D9-18D5-79BE-AF56-4C8B3288085A}"/>
              </a:ext>
            </a:extLst>
          </p:cNvPr>
          <p:cNvSpPr>
            <a:spLocks noGrp="1"/>
          </p:cNvSpPr>
          <p:nvPr>
            <p:ph type="title"/>
          </p:nvPr>
        </p:nvSpPr>
        <p:spPr/>
        <p:txBody>
          <a:bodyPr/>
          <a:lstStyle/>
          <a:p>
            <a:r>
              <a:rPr lang="en-IN" b="1" dirty="0">
                <a:solidFill>
                  <a:srgbClr val="993366"/>
                </a:solidFill>
                <a:latin typeface="inherit"/>
              </a:rPr>
              <a:t>Data Discretization Example</a:t>
            </a:r>
            <a:endParaRPr lang="en-US" dirty="0"/>
          </a:p>
        </p:txBody>
      </p:sp>
      <p:sp>
        <p:nvSpPr>
          <p:cNvPr id="3" name="Content Placeholder 2">
            <a:extLst>
              <a:ext uri="{FF2B5EF4-FFF2-40B4-BE49-F238E27FC236}">
                <a16:creationId xmlns:a16="http://schemas.microsoft.com/office/drawing/2014/main" id="{19347D41-5D59-A1DA-6E61-43122EAD33A0}"/>
              </a:ext>
            </a:extLst>
          </p:cNvPr>
          <p:cNvSpPr>
            <a:spLocks noGrp="1"/>
          </p:cNvSpPr>
          <p:nvPr>
            <p:ph idx="1"/>
          </p:nvPr>
        </p:nvSpPr>
        <p:spPr>
          <a:xfrm>
            <a:off x="838200" y="1393757"/>
            <a:ext cx="10515600" cy="4351338"/>
          </a:xfrm>
        </p:spPr>
        <p:txBody>
          <a:bodyPr/>
          <a:lstStyle/>
          <a:p>
            <a:pPr algn="l"/>
            <a:r>
              <a:rPr lang="en-IN" b="0" i="0" dirty="0">
                <a:effectLst/>
                <a:latin typeface="verdana" panose="020B0604030504040204" pitchFamily="34" charset="0"/>
              </a:rPr>
              <a:t>Suppose we have an attribute of age with the following values.</a:t>
            </a:r>
          </a:p>
          <a:p>
            <a:r>
              <a:rPr lang="en-IN" b="1" i="0" dirty="0">
                <a:effectLst/>
                <a:latin typeface="verdana" panose="020B0604030504040204" pitchFamily="34" charset="0"/>
              </a:rPr>
              <a:t>Table:</a:t>
            </a:r>
            <a:r>
              <a:rPr lang="en-IN" b="0" i="0" dirty="0">
                <a:effectLst/>
                <a:latin typeface="verdana" panose="020B0604030504040204" pitchFamily="34" charset="0"/>
              </a:rPr>
              <a:t> Before discretization</a:t>
            </a:r>
          </a:p>
          <a:p>
            <a:endParaRPr lang="en-IN" dirty="0">
              <a:latin typeface="verdana" panose="020B0604030504040204" pitchFamily="34" charset="0"/>
            </a:endParaRPr>
          </a:p>
          <a:p>
            <a:endParaRPr lang="en-IN" b="0" i="0" dirty="0">
              <a:effectLst/>
              <a:latin typeface="verdana" panose="020B0604030504040204" pitchFamily="34" charset="0"/>
            </a:endParaRPr>
          </a:p>
          <a:p>
            <a:endParaRPr lang="en-IN" b="0" i="0" dirty="0">
              <a:effectLst/>
              <a:latin typeface="verdana" panose="020B0604030504040204" pitchFamily="34" charset="0"/>
            </a:endParaRPr>
          </a:p>
          <a:p>
            <a:r>
              <a:rPr lang="en-IN" b="1" i="0" dirty="0">
                <a:effectLst/>
                <a:latin typeface="verdana" panose="020B0604030504040204" pitchFamily="34" charset="0"/>
              </a:rPr>
              <a:t>Table:</a:t>
            </a:r>
            <a:r>
              <a:rPr lang="en-IN" b="0" i="0" dirty="0">
                <a:effectLst/>
                <a:latin typeface="verdana" panose="020B0604030504040204" pitchFamily="34" charset="0"/>
              </a:rPr>
              <a:t> Before discretization</a:t>
            </a:r>
            <a:endParaRPr lang="en-US" dirty="0"/>
          </a:p>
          <a:p>
            <a:endParaRPr lang="en-US" dirty="0"/>
          </a:p>
        </p:txBody>
      </p:sp>
      <p:graphicFrame>
        <p:nvGraphicFramePr>
          <p:cNvPr id="7" name="Table 6">
            <a:extLst>
              <a:ext uri="{FF2B5EF4-FFF2-40B4-BE49-F238E27FC236}">
                <a16:creationId xmlns:a16="http://schemas.microsoft.com/office/drawing/2014/main" id="{52DDDFF6-EA69-6393-56EC-032F519A5590}"/>
              </a:ext>
            </a:extLst>
          </p:cNvPr>
          <p:cNvGraphicFramePr>
            <a:graphicFrameLocks noGrp="1"/>
          </p:cNvGraphicFramePr>
          <p:nvPr>
            <p:extLst>
              <p:ext uri="{D42A27DB-BD31-4B8C-83A1-F6EECF244321}">
                <p14:modId xmlns:p14="http://schemas.microsoft.com/office/powerpoint/2010/main" val="618537233"/>
              </p:ext>
            </p:extLst>
          </p:nvPr>
        </p:nvGraphicFramePr>
        <p:xfrm>
          <a:off x="1006928" y="2808514"/>
          <a:ext cx="9182100" cy="620486"/>
        </p:xfrm>
        <a:graphic>
          <a:graphicData uri="http://schemas.openxmlformats.org/drawingml/2006/table">
            <a:tbl>
              <a:tblPr>
                <a:tableStyleId>{8A107856-5554-42FB-B03E-39F5DBC370BA}</a:tableStyleId>
              </a:tblPr>
              <a:tblGrid>
                <a:gridCol w="1805189">
                  <a:extLst>
                    <a:ext uri="{9D8B030D-6E8A-4147-A177-3AD203B41FA5}">
                      <a16:colId xmlns:a16="http://schemas.microsoft.com/office/drawing/2014/main" val="1938008235"/>
                    </a:ext>
                  </a:extLst>
                </a:gridCol>
                <a:gridCol w="7376911">
                  <a:extLst>
                    <a:ext uri="{9D8B030D-6E8A-4147-A177-3AD203B41FA5}">
                      <a16:colId xmlns:a16="http://schemas.microsoft.com/office/drawing/2014/main" val="3270344770"/>
                    </a:ext>
                  </a:extLst>
                </a:gridCol>
              </a:tblGrid>
              <a:tr h="620486">
                <a:tc>
                  <a:txBody>
                    <a:bodyPr/>
                    <a:lstStyle/>
                    <a:p>
                      <a:r>
                        <a:rPr lang="en-IN" sz="2400" b="1" dirty="0">
                          <a:solidFill>
                            <a:schemeClr val="tx1"/>
                          </a:solidFill>
                          <a:effectLst/>
                        </a:rPr>
                        <a:t>Age </a:t>
                      </a:r>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10,11,13,14,17,19,30, 31, 32, 38, 40, 42,70 , 72, 73, 75</a:t>
                      </a:r>
                      <a:endParaRPr lang="en-IN" sz="2400" dirty="0">
                        <a:solidFill>
                          <a:schemeClr val="tx1"/>
                        </a:solidFill>
                        <a:effectLst/>
                        <a:latin typeface="arial" panose="020B0604020202020204" pitchFamily="34" charset="0"/>
                      </a:endParaRPr>
                    </a:p>
                  </a:txBody>
                  <a:tcPr marL="95250" marR="95250" anchor="ctr"/>
                </a:tc>
                <a:extLst>
                  <a:ext uri="{0D108BD9-81ED-4DB2-BD59-A6C34878D82A}">
                    <a16:rowId xmlns:a16="http://schemas.microsoft.com/office/drawing/2014/main" val="111800586"/>
                  </a:ext>
                </a:extLst>
              </a:tr>
            </a:tbl>
          </a:graphicData>
        </a:graphic>
      </p:graphicFrame>
      <p:graphicFrame>
        <p:nvGraphicFramePr>
          <p:cNvPr id="8" name="Table 7">
            <a:extLst>
              <a:ext uri="{FF2B5EF4-FFF2-40B4-BE49-F238E27FC236}">
                <a16:creationId xmlns:a16="http://schemas.microsoft.com/office/drawing/2014/main" id="{B09F4ADA-6273-B578-77D4-45F5847058A0}"/>
              </a:ext>
            </a:extLst>
          </p:cNvPr>
          <p:cNvGraphicFramePr>
            <a:graphicFrameLocks noGrp="1"/>
          </p:cNvGraphicFramePr>
          <p:nvPr>
            <p:extLst>
              <p:ext uri="{D42A27DB-BD31-4B8C-83A1-F6EECF244321}">
                <p14:modId xmlns:p14="http://schemas.microsoft.com/office/powerpoint/2010/main" val="3792847945"/>
              </p:ext>
            </p:extLst>
          </p:nvPr>
        </p:nvGraphicFramePr>
        <p:xfrm>
          <a:off x="604157" y="4845742"/>
          <a:ext cx="10983686" cy="1371600"/>
        </p:xfrm>
        <a:graphic>
          <a:graphicData uri="http://schemas.openxmlformats.org/drawingml/2006/table">
            <a:tbl>
              <a:tblPr>
                <a:tableStyleId>{8A107856-5554-42FB-B03E-39F5DBC370BA}</a:tableStyleId>
              </a:tblPr>
              <a:tblGrid>
                <a:gridCol w="2634344">
                  <a:extLst>
                    <a:ext uri="{9D8B030D-6E8A-4147-A177-3AD203B41FA5}">
                      <a16:colId xmlns:a16="http://schemas.microsoft.com/office/drawing/2014/main" val="3273100444"/>
                    </a:ext>
                  </a:extLst>
                </a:gridCol>
                <a:gridCol w="2857499">
                  <a:extLst>
                    <a:ext uri="{9D8B030D-6E8A-4147-A177-3AD203B41FA5}">
                      <a16:colId xmlns:a16="http://schemas.microsoft.com/office/drawing/2014/main" val="1695107714"/>
                    </a:ext>
                  </a:extLst>
                </a:gridCol>
                <a:gridCol w="3325198">
                  <a:extLst>
                    <a:ext uri="{9D8B030D-6E8A-4147-A177-3AD203B41FA5}">
                      <a16:colId xmlns:a16="http://schemas.microsoft.com/office/drawing/2014/main" val="3421843818"/>
                    </a:ext>
                  </a:extLst>
                </a:gridCol>
                <a:gridCol w="2166645">
                  <a:extLst>
                    <a:ext uri="{9D8B030D-6E8A-4147-A177-3AD203B41FA5}">
                      <a16:colId xmlns:a16="http://schemas.microsoft.com/office/drawing/2014/main" val="4000359657"/>
                    </a:ext>
                  </a:extLst>
                </a:gridCol>
              </a:tblGrid>
              <a:tr h="0">
                <a:tc>
                  <a:txBody>
                    <a:bodyPr/>
                    <a:lstStyle/>
                    <a:p>
                      <a:r>
                        <a:rPr lang="en-IN" sz="2400" b="1" kern="1200" dirty="0">
                          <a:solidFill>
                            <a:schemeClr val="tx1"/>
                          </a:solidFill>
                          <a:effectLst/>
                          <a:latin typeface="+mn-lt"/>
                          <a:ea typeface="+mn-ea"/>
                          <a:cs typeface="+mn-cs"/>
                        </a:rPr>
                        <a:t>Attribute</a:t>
                      </a:r>
                    </a:p>
                  </a:txBody>
                  <a:tcPr marL="95250" marR="95250" anchor="ctr"/>
                </a:tc>
                <a:tc>
                  <a:txBody>
                    <a:bodyPr/>
                    <a:lstStyle/>
                    <a:p>
                      <a:r>
                        <a:rPr lang="en-IN" sz="2400" b="1" kern="1200" dirty="0">
                          <a:solidFill>
                            <a:schemeClr val="tx1"/>
                          </a:solidFill>
                          <a:effectLst/>
                          <a:latin typeface="+mn-lt"/>
                          <a:ea typeface="+mn-ea"/>
                          <a:cs typeface="+mn-cs"/>
                        </a:rPr>
                        <a:t>Age</a:t>
                      </a:r>
                    </a:p>
                  </a:txBody>
                  <a:tcPr marL="95250" marR="95250" anchor="ctr"/>
                </a:tc>
                <a:tc>
                  <a:txBody>
                    <a:bodyPr/>
                    <a:lstStyle/>
                    <a:p>
                      <a:r>
                        <a:rPr lang="en-IN" sz="2400" b="1" kern="1200">
                          <a:solidFill>
                            <a:schemeClr val="tx1"/>
                          </a:solidFill>
                          <a:effectLst/>
                          <a:latin typeface="+mn-lt"/>
                          <a:ea typeface="+mn-ea"/>
                          <a:cs typeface="+mn-cs"/>
                        </a:rPr>
                        <a:t>Age</a:t>
                      </a:r>
                    </a:p>
                  </a:txBody>
                  <a:tcPr marL="95250" marR="95250" anchor="ctr"/>
                </a:tc>
                <a:tc>
                  <a:txBody>
                    <a:bodyPr/>
                    <a:lstStyle/>
                    <a:p>
                      <a:r>
                        <a:rPr lang="en-IN" sz="2400" b="1" kern="1200" dirty="0">
                          <a:solidFill>
                            <a:schemeClr val="tx1"/>
                          </a:solidFill>
                          <a:effectLst/>
                          <a:latin typeface="+mn-lt"/>
                          <a:ea typeface="+mn-ea"/>
                          <a:cs typeface="+mn-cs"/>
                        </a:rPr>
                        <a:t>Age</a:t>
                      </a:r>
                    </a:p>
                  </a:txBody>
                  <a:tcPr marL="95250" marR="95250" anchor="ctr"/>
                </a:tc>
                <a:extLst>
                  <a:ext uri="{0D108BD9-81ED-4DB2-BD59-A6C34878D82A}">
                    <a16:rowId xmlns:a16="http://schemas.microsoft.com/office/drawing/2014/main" val="2586506180"/>
                  </a:ext>
                </a:extLst>
              </a:tr>
              <a:tr h="0">
                <a:tc>
                  <a:txBody>
                    <a:bodyPr/>
                    <a:lstStyle/>
                    <a:p>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10,11,13,14,17,19</a:t>
                      </a:r>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30, 31, 32, 38, 40, 42</a:t>
                      </a:r>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70 , 72, 73, 75</a:t>
                      </a:r>
                      <a:endParaRPr lang="en-IN" sz="2400" dirty="0">
                        <a:solidFill>
                          <a:schemeClr val="tx1"/>
                        </a:solidFill>
                        <a:effectLst/>
                        <a:latin typeface="arial" panose="020B0604020202020204" pitchFamily="34" charset="0"/>
                      </a:endParaRPr>
                    </a:p>
                  </a:txBody>
                  <a:tcPr marL="95250" marR="95250" anchor="ctr"/>
                </a:tc>
                <a:extLst>
                  <a:ext uri="{0D108BD9-81ED-4DB2-BD59-A6C34878D82A}">
                    <a16:rowId xmlns:a16="http://schemas.microsoft.com/office/drawing/2014/main" val="72693565"/>
                  </a:ext>
                </a:extLst>
              </a:tr>
              <a:tr h="0">
                <a:tc>
                  <a:txBody>
                    <a:bodyPr/>
                    <a:lstStyle/>
                    <a:p>
                      <a:r>
                        <a:rPr lang="en-IN" sz="2400" dirty="0">
                          <a:solidFill>
                            <a:schemeClr val="tx1"/>
                          </a:solidFill>
                          <a:effectLst/>
                        </a:rPr>
                        <a:t>After Discretization</a:t>
                      </a:r>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a:solidFill>
                            <a:schemeClr val="tx1"/>
                          </a:solidFill>
                          <a:effectLst/>
                        </a:rPr>
                        <a:t>Young </a:t>
                      </a:r>
                      <a:endParaRPr lang="en-IN" sz="240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 Mature</a:t>
                      </a:r>
                      <a:endParaRPr lang="en-IN" sz="2400" dirty="0">
                        <a:solidFill>
                          <a:schemeClr val="tx1"/>
                        </a:solidFill>
                        <a:effectLst/>
                        <a:latin typeface="arial" panose="020B0604020202020204" pitchFamily="34" charset="0"/>
                      </a:endParaRPr>
                    </a:p>
                  </a:txBody>
                  <a:tcPr marL="95250" marR="95250" anchor="ctr"/>
                </a:tc>
                <a:tc>
                  <a:txBody>
                    <a:bodyPr/>
                    <a:lstStyle/>
                    <a:p>
                      <a:r>
                        <a:rPr lang="en-IN" sz="2400" b="0" dirty="0">
                          <a:solidFill>
                            <a:schemeClr val="tx1"/>
                          </a:solidFill>
                          <a:effectLst/>
                        </a:rPr>
                        <a:t>Old</a:t>
                      </a:r>
                      <a:endParaRPr lang="en-IN" sz="2400" dirty="0">
                        <a:solidFill>
                          <a:schemeClr val="tx1"/>
                        </a:solidFill>
                        <a:effectLst/>
                        <a:latin typeface="arial" panose="020B0604020202020204" pitchFamily="34" charset="0"/>
                      </a:endParaRPr>
                    </a:p>
                  </a:txBody>
                  <a:tcPr marL="95250" marR="95250" anchor="ctr"/>
                </a:tc>
                <a:extLst>
                  <a:ext uri="{0D108BD9-81ED-4DB2-BD59-A6C34878D82A}">
                    <a16:rowId xmlns:a16="http://schemas.microsoft.com/office/drawing/2014/main" val="4084348740"/>
                  </a:ext>
                </a:extLst>
              </a:tr>
            </a:tbl>
          </a:graphicData>
        </a:graphic>
      </p:graphicFrame>
    </p:spTree>
    <p:extLst>
      <p:ext uri="{BB962C8B-B14F-4D97-AF65-F5344CB8AC3E}">
        <p14:creationId xmlns:p14="http://schemas.microsoft.com/office/powerpoint/2010/main" val="1053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7797-4370-6772-A8C1-0AD5DC7E75DB}"/>
              </a:ext>
            </a:extLst>
          </p:cNvPr>
          <p:cNvSpPr>
            <a:spLocks noGrp="1"/>
          </p:cNvSpPr>
          <p:nvPr>
            <p:ph type="title"/>
          </p:nvPr>
        </p:nvSpPr>
        <p:spPr/>
        <p:txBody>
          <a:bodyPr/>
          <a:lstStyle/>
          <a:p>
            <a:r>
              <a:rPr lang="en-IN" sz="4400" b="1" i="0" dirty="0">
                <a:solidFill>
                  <a:srgbClr val="993366"/>
                </a:solidFill>
                <a:effectLst/>
                <a:latin typeface="inherit"/>
              </a:rPr>
              <a:t>Quantitative Data</a:t>
            </a:r>
            <a:br>
              <a:rPr lang="en-IN" b="0" i="0" dirty="0">
                <a:solidFill>
                  <a:srgbClr val="444444"/>
                </a:solidFill>
                <a:effectLst/>
                <a:latin typeface="Raleway" pitchFamily="2" charset="77"/>
              </a:rPr>
            </a:br>
            <a:endParaRPr lang="en-US" dirty="0"/>
          </a:p>
        </p:txBody>
      </p:sp>
      <p:sp>
        <p:nvSpPr>
          <p:cNvPr id="3" name="Content Placeholder 2">
            <a:extLst>
              <a:ext uri="{FF2B5EF4-FFF2-40B4-BE49-F238E27FC236}">
                <a16:creationId xmlns:a16="http://schemas.microsoft.com/office/drawing/2014/main" id="{DDCA01BF-47AB-F030-A855-D343C66CC9F2}"/>
              </a:ext>
            </a:extLst>
          </p:cNvPr>
          <p:cNvSpPr>
            <a:spLocks noGrp="1"/>
          </p:cNvSpPr>
          <p:nvPr>
            <p:ph idx="1"/>
          </p:nvPr>
        </p:nvSpPr>
        <p:spPr>
          <a:xfrm>
            <a:off x="838200" y="1317171"/>
            <a:ext cx="10515600" cy="4859792"/>
          </a:xfrm>
        </p:spPr>
        <p:txBody>
          <a:bodyPr>
            <a:normAutofit fontScale="85000" lnSpcReduction="20000"/>
          </a:bodyPr>
          <a:lstStyle/>
          <a:p>
            <a:pPr algn="just" fontAlgn="base"/>
            <a:r>
              <a:rPr lang="en-IN" b="0" i="0" dirty="0">
                <a:solidFill>
                  <a:srgbClr val="444444"/>
                </a:solidFill>
                <a:effectLst/>
                <a:latin typeface="Times New Roman" panose="02020603050405020304" pitchFamily="18" charset="0"/>
                <a:cs typeface="Times New Roman" panose="02020603050405020304" pitchFamily="18" charset="0"/>
              </a:rPr>
              <a:t>Quantitative data seems to be the easiest to explain. It answers key questions such as “how many, “how much” and “how often”.</a:t>
            </a:r>
          </a:p>
          <a:p>
            <a:pPr algn="just" fontAlgn="base"/>
            <a:r>
              <a:rPr lang="en-IN" b="0" i="0" dirty="0">
                <a:solidFill>
                  <a:srgbClr val="444444"/>
                </a:solidFill>
                <a:effectLst/>
                <a:latin typeface="Times New Roman" panose="02020603050405020304" pitchFamily="18" charset="0"/>
                <a:cs typeface="Times New Roman" panose="02020603050405020304" pitchFamily="18" charset="0"/>
              </a:rPr>
              <a:t>Quantitative data can be expressed as a number or can be quantified. Simply put, it can be measured by numerical variables.</a:t>
            </a:r>
          </a:p>
          <a:p>
            <a:pPr algn="just" fontAlgn="base"/>
            <a:r>
              <a:rPr lang="en-IN" b="0" i="0" dirty="0">
                <a:solidFill>
                  <a:srgbClr val="444444"/>
                </a:solidFill>
                <a:effectLst/>
                <a:latin typeface="Times New Roman" panose="02020603050405020304" pitchFamily="18" charset="0"/>
                <a:cs typeface="Times New Roman" panose="02020603050405020304" pitchFamily="18" charset="0"/>
              </a:rPr>
              <a:t>Quantitative data are easily amenable to statistical manipulation and can be represented by a wide variety of statistical </a:t>
            </a:r>
            <a:r>
              <a:rPr lang="en-IN" b="0" i="0" u="none" strike="noStrike" dirty="0">
                <a:solidFill>
                  <a:srgbClr val="99C034"/>
                </a:solidFill>
                <a:effectLst/>
                <a:latin typeface="Times New Roman" panose="02020603050405020304" pitchFamily="18" charset="0"/>
                <a:cs typeface="Times New Roman" panose="02020603050405020304" pitchFamily="18" charset="0"/>
                <a:hlinkClick r:id="rId2"/>
              </a:rPr>
              <a:t>types of graphs</a:t>
            </a:r>
            <a:r>
              <a:rPr lang="en-IN" b="0" i="0" dirty="0">
                <a:solidFill>
                  <a:srgbClr val="444444"/>
                </a:solidFill>
                <a:effectLst/>
                <a:latin typeface="Times New Roman" panose="02020603050405020304" pitchFamily="18" charset="0"/>
                <a:cs typeface="Times New Roman" panose="02020603050405020304" pitchFamily="18" charset="0"/>
              </a:rPr>
              <a:t> and charts such as line, bar graph, scatter plot, and etc.</a:t>
            </a:r>
          </a:p>
          <a:p>
            <a:pPr algn="just"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just" fontAlgn="base"/>
            <a:r>
              <a:rPr lang="en-IN" b="1" i="0" dirty="0">
                <a:solidFill>
                  <a:srgbClr val="339966"/>
                </a:solidFill>
                <a:effectLst/>
                <a:latin typeface="Times New Roman" panose="02020603050405020304" pitchFamily="18" charset="0"/>
                <a:cs typeface="Times New Roman" panose="02020603050405020304" pitchFamily="18" charset="0"/>
              </a:rPr>
              <a:t>Examples of quantitative data:</a:t>
            </a:r>
            <a:endParaRPr lang="en-IN" b="0" i="0" dirty="0">
              <a:solidFill>
                <a:srgbClr val="444444"/>
              </a:solidFill>
              <a:effectLst/>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Scores on tests and exams e.g., 85, 67, 90 and etc.</a:t>
            </a:r>
          </a:p>
          <a:p>
            <a:pPr algn="just"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weight of a person or a subject.</a:t>
            </a:r>
          </a:p>
          <a:p>
            <a:pPr algn="just"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Your shoe size.</a:t>
            </a:r>
          </a:p>
          <a:p>
            <a:pPr algn="just"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temperature in a room.</a:t>
            </a:r>
          </a:p>
          <a:p>
            <a:pPr algn="just" fontAlgn="base"/>
            <a:r>
              <a:rPr lang="en-IN" b="0" i="0" dirty="0">
                <a:solidFill>
                  <a:srgbClr val="444444"/>
                </a:solidFill>
                <a:effectLst/>
                <a:latin typeface="Times New Roman" panose="02020603050405020304" pitchFamily="18" charset="0"/>
                <a:cs typeface="Times New Roman" panose="02020603050405020304" pitchFamily="18" charset="0"/>
              </a:rPr>
              <a:t>There are 2 general types of quantitative data: discrete data and continuous data.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197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9A4F7-8BE2-CBF1-8AE4-B364502C95D5}"/>
              </a:ext>
            </a:extLst>
          </p:cNvPr>
          <p:cNvSpPr>
            <a:spLocks noGrp="1"/>
          </p:cNvSpPr>
          <p:nvPr>
            <p:ph type="title"/>
          </p:nvPr>
        </p:nvSpPr>
        <p:spPr>
          <a:xfrm>
            <a:off x="635000" y="640823"/>
            <a:ext cx="3418659" cy="5583148"/>
          </a:xfrm>
        </p:spPr>
        <p:txBody>
          <a:bodyPr anchor="ctr">
            <a:normAutofit/>
          </a:bodyPr>
          <a:lstStyle/>
          <a:p>
            <a:r>
              <a:rPr lang="en-IN" sz="4200" b="1" dirty="0">
                <a:latin typeface="inherit"/>
              </a:rPr>
              <a:t>What are some famous techniques of data discretization?</a:t>
            </a:r>
            <a:br>
              <a:rPr lang="en-IN" sz="4200" b="1" i="0" dirty="0">
                <a:effectLst/>
                <a:latin typeface="verdana" panose="020B0604030504040204" pitchFamily="34" charset="0"/>
              </a:rPr>
            </a:br>
            <a:endParaRPr lang="en-US" sz="42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C34C03A-2325-C4F0-338A-24EB91CDB226}"/>
              </a:ext>
            </a:extLst>
          </p:cNvPr>
          <p:cNvGraphicFramePr>
            <a:graphicFrameLocks noGrp="1"/>
          </p:cNvGraphicFramePr>
          <p:nvPr>
            <p:ph idx="1"/>
            <p:extLst>
              <p:ext uri="{D42A27DB-BD31-4B8C-83A1-F6EECF244321}">
                <p14:modId xmlns:p14="http://schemas.microsoft.com/office/powerpoint/2010/main" val="16107693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6475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75D0B-0785-4BAF-CA2A-D7472F98C9AB}"/>
              </a:ext>
            </a:extLst>
          </p:cNvPr>
          <p:cNvSpPr>
            <a:spLocks noGrp="1"/>
          </p:cNvSpPr>
          <p:nvPr>
            <p:ph type="title"/>
          </p:nvPr>
        </p:nvSpPr>
        <p:spPr>
          <a:xfrm>
            <a:off x="838200" y="365125"/>
            <a:ext cx="10515600" cy="1325563"/>
          </a:xfrm>
        </p:spPr>
        <p:txBody>
          <a:bodyPr>
            <a:normAutofit/>
          </a:bodyPr>
          <a:lstStyle/>
          <a:p>
            <a:r>
              <a:rPr lang="en-US" sz="5400" b="1">
                <a:latin typeface="inherit"/>
              </a:rPr>
              <a:t>Histogram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D1D6BE-8A31-1346-8D51-B8B819A3A257}"/>
              </a:ext>
            </a:extLst>
          </p:cNvPr>
          <p:cNvSpPr>
            <a:spLocks noGrp="1"/>
          </p:cNvSpPr>
          <p:nvPr>
            <p:ph idx="1"/>
          </p:nvPr>
        </p:nvSpPr>
        <p:spPr>
          <a:xfrm>
            <a:off x="838200" y="1929384"/>
            <a:ext cx="10515600" cy="4251960"/>
          </a:xfrm>
        </p:spPr>
        <p:txBody>
          <a:bodyPr>
            <a:normAutofit/>
          </a:bodyPr>
          <a:lstStyle/>
          <a:p>
            <a:r>
              <a:rPr lang="en-IN" sz="2000" b="0" i="0">
                <a:effectLst/>
                <a:latin typeface="source-serif-pro"/>
              </a:rPr>
              <a:t> It is a graphical representation of the distribution of a dataset. </a:t>
            </a:r>
          </a:p>
          <a:p>
            <a:r>
              <a:rPr lang="en-IN" sz="2000" b="0" i="0">
                <a:effectLst/>
                <a:latin typeface="source-serif-pro"/>
              </a:rPr>
              <a:t>A histogram is a plot that lets you show the underlying frequency distribution or the </a:t>
            </a:r>
            <a:r>
              <a:rPr lang="en-IN" sz="2000" b="1" i="0">
                <a:effectLst/>
                <a:latin typeface="source-serif-pro"/>
              </a:rPr>
              <a:t>probability distribution</a:t>
            </a:r>
            <a:r>
              <a:rPr lang="en-IN" sz="2000" b="0" i="0">
                <a:effectLst/>
                <a:latin typeface="source-serif-pro"/>
              </a:rPr>
              <a:t> of a single </a:t>
            </a:r>
            <a:r>
              <a:rPr lang="en-IN" sz="2000" b="1" i="0">
                <a:effectLst/>
                <a:latin typeface="source-serif-pro"/>
              </a:rPr>
              <a:t>continuous numerical variable.</a:t>
            </a:r>
          </a:p>
          <a:p>
            <a:r>
              <a:rPr lang="en-IN" sz="2000">
                <a:latin typeface="source-serif-pro"/>
              </a:rPr>
              <a:t>H</a:t>
            </a:r>
            <a:r>
              <a:rPr lang="en-IN" sz="2000" b="0" i="0">
                <a:effectLst/>
                <a:latin typeface="source-serif-pro"/>
              </a:rPr>
              <a:t>istograms are two-dimensional plots with two axes; the vertical axis is a frequency axis whilst the horizontal axis is divided into a range of numeric values (intervals or </a:t>
            </a:r>
            <a:r>
              <a:rPr lang="en-IN" sz="2000" b="1" i="0">
                <a:effectLst/>
                <a:latin typeface="source-serif-pro"/>
              </a:rPr>
              <a:t>bins</a:t>
            </a:r>
            <a:r>
              <a:rPr lang="en-IN" sz="2000" b="0" i="0">
                <a:effectLst/>
                <a:latin typeface="source-serif-pro"/>
              </a:rPr>
              <a:t>) or time intervals.</a:t>
            </a:r>
          </a:p>
          <a:p>
            <a:r>
              <a:rPr lang="en-IN" sz="2000" b="0" i="0">
                <a:effectLst/>
                <a:latin typeface="source-serif-pro"/>
              </a:rPr>
              <a:t> The frequency of each bin is shown by the area of vertical rectangular bars. </a:t>
            </a:r>
          </a:p>
          <a:p>
            <a:r>
              <a:rPr lang="en-IN" sz="2000" b="0" i="0">
                <a:effectLst/>
                <a:latin typeface="source-serif-pro"/>
              </a:rPr>
              <a:t>Each bar covers a range of continuous numeric values of the variable under study. </a:t>
            </a:r>
          </a:p>
          <a:p>
            <a:r>
              <a:rPr lang="en-IN" sz="2000" b="0" i="0">
                <a:effectLst/>
                <a:latin typeface="source-serif-pro"/>
              </a:rPr>
              <a:t>The vertical axis shows frequency values derived from counts for each bin.</a:t>
            </a:r>
          </a:p>
          <a:p>
            <a:r>
              <a:rPr lang="en-IN" sz="2000" b="0" i="0">
                <a:effectLst/>
                <a:latin typeface="source-serif-pro"/>
              </a:rPr>
              <a:t>The midpoint value is the one that gives the name to the interval. </a:t>
            </a:r>
          </a:p>
          <a:p>
            <a:r>
              <a:rPr lang="en-IN" sz="2000" b="0" i="0">
                <a:effectLst/>
                <a:latin typeface="source-serif-pro"/>
              </a:rPr>
              <a:t>When a numerical value corresponds exactly to one of the boundaries of the interval, it will be assigned to the left or right interval according to the default setting of the visualization tool.</a:t>
            </a:r>
          </a:p>
          <a:p>
            <a:endParaRPr lang="en-US" sz="2000"/>
          </a:p>
        </p:txBody>
      </p:sp>
    </p:spTree>
    <p:extLst>
      <p:ext uri="{BB962C8B-B14F-4D97-AF65-F5344CB8AC3E}">
        <p14:creationId xmlns:p14="http://schemas.microsoft.com/office/powerpoint/2010/main" val="3463041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16580-F820-B060-66B2-0AE82FDDB982}"/>
              </a:ext>
            </a:extLst>
          </p:cNvPr>
          <p:cNvSpPr>
            <a:spLocks noGrp="1"/>
          </p:cNvSpPr>
          <p:nvPr>
            <p:ph type="title"/>
          </p:nvPr>
        </p:nvSpPr>
        <p:spPr>
          <a:xfrm>
            <a:off x="572493" y="238539"/>
            <a:ext cx="11018520" cy="1434415"/>
          </a:xfrm>
        </p:spPr>
        <p:txBody>
          <a:bodyPr anchor="b">
            <a:normAutofit/>
          </a:bodyPr>
          <a:lstStyle/>
          <a:p>
            <a:r>
              <a:rPr lang="en-IN" sz="4800" b="1" dirty="0">
                <a:solidFill>
                  <a:srgbClr val="993366"/>
                </a:solidFill>
                <a:latin typeface="inherit"/>
              </a:rPr>
              <a:t>Creating a Histogram</a:t>
            </a:r>
            <a:br>
              <a:rPr lang="en-IN" sz="4600" b="1" i="0" dirty="0">
                <a:effectLst/>
                <a:latin typeface="Merriweather" panose="020F0502020204030204" pitchFamily="34" charset="0"/>
              </a:rPr>
            </a:br>
            <a:endParaRPr lang="en-US" sz="4600" dirty="0"/>
          </a:p>
        </p:txBody>
      </p:sp>
      <p:sp>
        <p:nvSpPr>
          <p:cNvPr id="205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BBFDC5-67E4-CCD4-A5CB-56D069012773}"/>
              </a:ext>
            </a:extLst>
          </p:cNvPr>
          <p:cNvSpPr>
            <a:spLocks noGrp="1"/>
          </p:cNvSpPr>
          <p:nvPr>
            <p:ph idx="1"/>
          </p:nvPr>
        </p:nvSpPr>
        <p:spPr>
          <a:xfrm>
            <a:off x="481052" y="1672953"/>
            <a:ext cx="7062747" cy="4946507"/>
          </a:xfrm>
        </p:spPr>
        <p:txBody>
          <a:bodyPr anchor="t">
            <a:noAutofit/>
          </a:bodyPr>
          <a:lstStyle/>
          <a:p>
            <a:pPr marL="0" indent="0" algn="just">
              <a:buNone/>
            </a:pPr>
            <a:r>
              <a:rPr lang="en-IN" sz="2400" dirty="0">
                <a:latin typeface="Times New Roman" panose="02020603050405020304" pitchFamily="18" charset="0"/>
                <a:cs typeface="Times New Roman" panose="02020603050405020304" pitchFamily="18" charset="0"/>
              </a:rPr>
              <a:t>S</a:t>
            </a:r>
            <a:r>
              <a:rPr lang="en-IN" sz="2400" b="0" i="0" dirty="0">
                <a:effectLst/>
                <a:latin typeface="Times New Roman" panose="02020603050405020304" pitchFamily="18" charset="0"/>
                <a:cs typeface="Times New Roman" panose="02020603050405020304" pitchFamily="18" charset="0"/>
              </a:rPr>
              <a:t>teps you must go through to create a Histogram.</a:t>
            </a:r>
          </a:p>
          <a:p>
            <a:pPr marL="0" indent="0" algn="just">
              <a:buNone/>
            </a:pPr>
            <a:endParaRPr lang="en-IN" sz="2400" b="0" i="0" dirty="0">
              <a:effectLst/>
              <a:latin typeface="Times New Roman" panose="02020603050405020304" pitchFamily="18" charset="0"/>
              <a:cs typeface="Times New Roman" panose="02020603050405020304" pitchFamily="18" charset="0"/>
            </a:endParaRPr>
          </a:p>
          <a:p>
            <a:pPr marL="0" indent="0" algn="just">
              <a:buNone/>
            </a:pPr>
            <a:r>
              <a:rPr lang="en-IN" sz="2400" b="1" i="1" dirty="0">
                <a:effectLst/>
                <a:latin typeface="Times New Roman" panose="02020603050405020304" pitchFamily="18" charset="0"/>
                <a:cs typeface="Times New Roman" panose="02020603050405020304" pitchFamily="18" charset="0"/>
              </a:rPr>
              <a:t>Step 1  – Minimum Data Points</a:t>
            </a:r>
          </a:p>
          <a:p>
            <a:pPr marL="0" indent="0" algn="just">
              <a:buNone/>
            </a:pPr>
            <a:endParaRPr lang="en-IN" sz="2400" b="1" i="1" dirty="0">
              <a:effectLst/>
              <a:latin typeface="Times New Roman" panose="02020603050405020304" pitchFamily="18" charset="0"/>
              <a:cs typeface="Times New Roman" panose="02020603050405020304" pitchFamily="18" charset="0"/>
            </a:endParaRPr>
          </a:p>
          <a:p>
            <a:pPr algn="just"/>
            <a:r>
              <a:rPr lang="en-IN" sz="2400" b="0" i="0" dirty="0">
                <a:effectLst/>
                <a:latin typeface="Times New Roman" panose="02020603050405020304" pitchFamily="18" charset="0"/>
                <a:cs typeface="Times New Roman" panose="02020603050405020304" pitchFamily="18" charset="0"/>
              </a:rPr>
              <a:t>To accurately </a:t>
            </a:r>
            <a:r>
              <a:rPr lang="en-IN" sz="2400" b="0" i="0" dirty="0" err="1">
                <a:effectLst/>
                <a:latin typeface="Times New Roman" panose="02020603050405020304" pitchFamily="18" charset="0"/>
                <a:cs typeface="Times New Roman" panose="02020603050405020304" pitchFamily="18" charset="0"/>
              </a:rPr>
              <a:t>analyze</a:t>
            </a:r>
            <a:r>
              <a:rPr lang="en-IN" sz="2400" b="0" i="0" dirty="0">
                <a:effectLst/>
                <a:latin typeface="Times New Roman" panose="02020603050405020304" pitchFamily="18" charset="0"/>
                <a:cs typeface="Times New Roman" panose="02020603050405020304" pitchFamily="18" charset="0"/>
              </a:rPr>
              <a:t> a data set,</a:t>
            </a:r>
            <a:r>
              <a:rPr lang="en-IN" sz="2400" b="0" i="1" dirty="0">
                <a:effectLst/>
                <a:latin typeface="Times New Roman" panose="02020603050405020304" pitchFamily="18" charset="0"/>
                <a:cs typeface="Times New Roman" panose="02020603050405020304" pitchFamily="18" charset="0"/>
              </a:rPr>
              <a:t> it’s commonly recommended that you have at least 50 data points.</a:t>
            </a:r>
            <a:r>
              <a:rPr lang="en-IN" sz="2400" b="0" i="0" dirty="0">
                <a:effectLst/>
                <a:latin typeface="Times New Roman" panose="02020603050405020304" pitchFamily="18" charset="0"/>
                <a:cs typeface="Times New Roman" panose="02020603050405020304" pitchFamily="18" charset="0"/>
              </a:rPr>
              <a:t> Without an adequate amount of data, you cannot make reasonable conclusions about your data.</a:t>
            </a:r>
          </a:p>
          <a:p>
            <a:pPr algn="just"/>
            <a:r>
              <a:rPr lang="en-IN" sz="2400" b="0" i="0" dirty="0">
                <a:effectLst/>
                <a:latin typeface="Times New Roman" panose="02020603050405020304" pitchFamily="18" charset="0"/>
                <a:cs typeface="Times New Roman" panose="02020603050405020304" pitchFamily="18" charset="0"/>
              </a:rPr>
              <a:t>Basically, you may miss the pattern in the variation.</a:t>
            </a:r>
          </a:p>
          <a:p>
            <a:pPr algn="just"/>
            <a:r>
              <a:rPr lang="en-IN" sz="2400" b="0" i="0" dirty="0">
                <a:effectLst/>
                <a:latin typeface="Times New Roman" panose="02020603050405020304" pitchFamily="18" charset="0"/>
                <a:cs typeface="Times New Roman" panose="02020603050405020304" pitchFamily="18" charset="0"/>
              </a:rPr>
              <a:t>On the flip side of this requirement, one of the strengths of the Histogram is that it allows you to easily </a:t>
            </a:r>
            <a:r>
              <a:rPr lang="en-IN" sz="2400" b="0" i="0" dirty="0" err="1">
                <a:effectLst/>
                <a:latin typeface="Times New Roman" panose="02020603050405020304" pitchFamily="18" charset="0"/>
                <a:cs typeface="Times New Roman" panose="02020603050405020304" pitchFamily="18" charset="0"/>
              </a:rPr>
              <a:t>analyze</a:t>
            </a:r>
            <a:r>
              <a:rPr lang="en-IN" sz="2400" b="0" i="0" dirty="0">
                <a:effectLst/>
                <a:latin typeface="Times New Roman" panose="02020603050405020304" pitchFamily="18" charset="0"/>
                <a:cs typeface="Times New Roman" panose="02020603050405020304" pitchFamily="18" charset="0"/>
              </a:rPr>
              <a:t> large data sets.</a:t>
            </a:r>
          </a:p>
          <a:p>
            <a:pPr algn="just"/>
            <a:endParaRPr lang="en-US" sz="2400" dirty="0">
              <a:latin typeface="Times New Roman" panose="02020603050405020304" pitchFamily="18" charset="0"/>
              <a:cs typeface="Times New Roman" panose="02020603050405020304" pitchFamily="18" charset="0"/>
            </a:endParaRPr>
          </a:p>
        </p:txBody>
      </p:sp>
      <p:pic>
        <p:nvPicPr>
          <p:cNvPr id="2050" name="Picture 2" descr="histogram">
            <a:extLst>
              <a:ext uri="{FF2B5EF4-FFF2-40B4-BE49-F238E27FC236}">
                <a16:creationId xmlns:a16="http://schemas.microsoft.com/office/drawing/2014/main" id="{2E614538-8AB2-2D9D-30A9-9BF7E4461A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9" r="9499"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71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31947-9280-E79B-B0B4-F040A8177F1A}"/>
              </a:ext>
            </a:extLst>
          </p:cNvPr>
          <p:cNvSpPr>
            <a:spLocks noGrp="1"/>
          </p:cNvSpPr>
          <p:nvPr>
            <p:ph idx="1"/>
          </p:nvPr>
        </p:nvSpPr>
        <p:spPr>
          <a:xfrm>
            <a:off x="838200" y="1929384"/>
            <a:ext cx="10515600" cy="4251960"/>
          </a:xfrm>
        </p:spPr>
        <p:txBody>
          <a:bodyPr>
            <a:normAutofit/>
          </a:bodyPr>
          <a:lstStyle/>
          <a:p>
            <a:pPr marL="0" indent="0" algn="just">
              <a:buNone/>
            </a:pPr>
            <a:r>
              <a:rPr lang="en-IN" sz="2400" b="1" i="1" dirty="0">
                <a:effectLst/>
                <a:latin typeface="Times New Roman" panose="02020603050405020304" pitchFamily="18" charset="0"/>
                <a:cs typeface="Times New Roman" panose="02020603050405020304" pitchFamily="18" charset="0"/>
              </a:rPr>
              <a:t>Step 2 – Number of Bins</a:t>
            </a:r>
          </a:p>
          <a:p>
            <a:pPr marL="0" indent="0" algn="just">
              <a:buNone/>
            </a:pPr>
            <a:endParaRPr lang="en-IN" sz="2400" b="1" i="1" dirty="0">
              <a:effectLst/>
              <a:latin typeface="Times New Roman" panose="02020603050405020304" pitchFamily="18" charset="0"/>
              <a:cs typeface="Times New Roman" panose="02020603050405020304" pitchFamily="18" charset="0"/>
            </a:endParaRPr>
          </a:p>
          <a:p>
            <a:pPr algn="just"/>
            <a:r>
              <a:rPr lang="en-IN" sz="2400" b="0" i="0" dirty="0">
                <a:effectLst/>
                <a:latin typeface="Times New Roman" panose="02020603050405020304" pitchFamily="18" charset="0"/>
                <a:cs typeface="Times New Roman" panose="02020603050405020304" pitchFamily="18" charset="0"/>
              </a:rPr>
              <a:t>Now that you’ve collected an adequate amount of data, it’s time to calculate the number of Bars, sometimes called Bins or Ranges, for your data set. </a:t>
            </a:r>
            <a:r>
              <a:rPr lang="en-IN" sz="2400" b="0" i="1" dirty="0">
                <a:effectLst/>
                <a:latin typeface="Times New Roman" panose="02020603050405020304" pitchFamily="18" charset="0"/>
                <a:cs typeface="Times New Roman" panose="02020603050405020304" pitchFamily="18" charset="0"/>
              </a:rPr>
              <a:t>The number of Bars for your Histogram will depend on the number of data points you collected.</a:t>
            </a:r>
            <a:endParaRPr lang="en-IN" sz="2400" b="0" i="0" dirty="0">
              <a:effectLst/>
              <a:latin typeface="Times New Roman" panose="02020603050405020304" pitchFamily="18" charset="0"/>
              <a:cs typeface="Times New Roman" panose="02020603050405020304" pitchFamily="18" charset="0"/>
            </a:endParaRPr>
          </a:p>
          <a:p>
            <a:pPr algn="just"/>
            <a:r>
              <a:rPr lang="en-IN" sz="2400" b="0" i="0" dirty="0">
                <a:effectLst/>
                <a:latin typeface="Times New Roman" panose="02020603050405020304" pitchFamily="18" charset="0"/>
                <a:cs typeface="Times New Roman" panose="02020603050405020304" pitchFamily="18" charset="0"/>
              </a:rPr>
              <a:t>Selecting the correct number of Bins is important as it can drastically affect the appearance of your data, which might lead you to the wrong conclusion.</a:t>
            </a:r>
          </a:p>
          <a:p>
            <a:pPr algn="just"/>
            <a:endParaRPr lang="en-US" sz="24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AE994FA1-6D77-22C9-D364-85B364207C80}"/>
              </a:ext>
            </a:extLst>
          </p:cNvPr>
          <p:cNvSpPr txBox="1">
            <a:spLocks/>
          </p:cNvSpPr>
          <p:nvPr/>
        </p:nvSpPr>
        <p:spPr>
          <a:xfrm>
            <a:off x="669036" y="49496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rgbClr val="993366"/>
                </a:solidFill>
                <a:latin typeface="inherit"/>
              </a:rPr>
              <a:t>Creating a Histogram</a:t>
            </a:r>
            <a:br>
              <a:rPr lang="en-IN" sz="4600" b="1" dirty="0">
                <a:latin typeface="Merriweather" panose="020F0502020204030204" pitchFamily="34" charset="0"/>
              </a:rPr>
            </a:br>
            <a:endParaRPr lang="en-US" sz="4600" dirty="0"/>
          </a:p>
        </p:txBody>
      </p:sp>
    </p:spTree>
    <p:extLst>
      <p:ext uri="{BB962C8B-B14F-4D97-AF65-F5344CB8AC3E}">
        <p14:creationId xmlns:p14="http://schemas.microsoft.com/office/powerpoint/2010/main" val="153252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A7165-24C3-E1A0-82E2-E2AA42FE088C}"/>
              </a:ext>
            </a:extLst>
          </p:cNvPr>
          <p:cNvSpPr>
            <a:spLocks noGrp="1"/>
          </p:cNvSpPr>
          <p:nvPr>
            <p:ph type="title"/>
          </p:nvPr>
        </p:nvSpPr>
        <p:spPr>
          <a:xfrm>
            <a:off x="572493" y="238539"/>
            <a:ext cx="11018520" cy="1434415"/>
          </a:xfrm>
        </p:spPr>
        <p:txBody>
          <a:bodyPr anchor="b">
            <a:normAutofit/>
          </a:bodyPr>
          <a:lstStyle/>
          <a:p>
            <a:r>
              <a:rPr lang="en-IN" sz="5400" b="1">
                <a:solidFill>
                  <a:srgbClr val="993366"/>
                </a:solidFill>
                <a:latin typeface="inherit"/>
              </a:rPr>
              <a:t>Creating a Histogram</a:t>
            </a:r>
            <a:endParaRPr lang="en-US" sz="5400" dirty="0"/>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8BB98C-C946-4801-EB41-FBAA4C832645}"/>
              </a:ext>
            </a:extLst>
          </p:cNvPr>
          <p:cNvSpPr>
            <a:spLocks noGrp="1"/>
          </p:cNvSpPr>
          <p:nvPr>
            <p:ph idx="1"/>
          </p:nvPr>
        </p:nvSpPr>
        <p:spPr>
          <a:xfrm>
            <a:off x="914400" y="2113797"/>
            <a:ext cx="10186987" cy="2397052"/>
          </a:xfrm>
        </p:spPr>
        <p:txBody>
          <a:bodyPr anchor="t">
            <a:normAutofit/>
          </a:bodyPr>
          <a:lstStyle/>
          <a:p>
            <a:r>
              <a:rPr lang="en-IN" sz="2400" b="1" i="1" dirty="0">
                <a:effectLst/>
                <a:latin typeface="Times New Roman" panose="02020603050405020304" pitchFamily="18" charset="0"/>
                <a:cs typeface="Times New Roman" panose="02020603050405020304" pitchFamily="18" charset="0"/>
              </a:rPr>
              <a:t>Step 3 – Determine Bin Width</a:t>
            </a:r>
          </a:p>
          <a:p>
            <a:r>
              <a:rPr lang="en-IN" sz="2400" b="0" i="0" dirty="0">
                <a:effectLst/>
                <a:latin typeface="Times New Roman" panose="02020603050405020304" pitchFamily="18" charset="0"/>
                <a:cs typeface="Times New Roman" panose="02020603050405020304" pitchFamily="18" charset="0"/>
              </a:rPr>
              <a:t>Once you’ve determined the number of Bins for your Histogram, it’s time to calculate the Width or Range of each individual Bin.</a:t>
            </a:r>
          </a:p>
          <a:p>
            <a:r>
              <a:rPr lang="en-IN" sz="2400" b="0" i="0" dirty="0">
                <a:effectLst/>
                <a:latin typeface="Times New Roman" panose="02020603050405020304" pitchFamily="18" charset="0"/>
                <a:cs typeface="Times New Roman" panose="02020603050405020304" pitchFamily="18" charset="0"/>
              </a:rPr>
              <a:t>To do that </a:t>
            </a:r>
            <a:r>
              <a:rPr lang="en-IN" sz="2400" b="0" i="1" dirty="0">
                <a:effectLst/>
                <a:latin typeface="Times New Roman" panose="02020603050405020304" pitchFamily="18" charset="0"/>
                <a:cs typeface="Times New Roman" panose="02020603050405020304" pitchFamily="18" charset="0"/>
              </a:rPr>
              <a:t>you take the entire Range of the data (Max data point minus Min data point) and divide by the total number of Bins.</a:t>
            </a:r>
            <a:endParaRPr lang="en-IN" sz="2400" b="0" i="0" dirty="0">
              <a:effectLst/>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347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A7165-24C3-E1A0-82E2-E2AA42FE088C}"/>
              </a:ext>
            </a:extLst>
          </p:cNvPr>
          <p:cNvSpPr>
            <a:spLocks noGrp="1"/>
          </p:cNvSpPr>
          <p:nvPr>
            <p:ph type="title"/>
          </p:nvPr>
        </p:nvSpPr>
        <p:spPr>
          <a:xfrm>
            <a:off x="572493" y="238539"/>
            <a:ext cx="11018520" cy="1434415"/>
          </a:xfrm>
        </p:spPr>
        <p:txBody>
          <a:bodyPr anchor="b">
            <a:normAutofit/>
          </a:bodyPr>
          <a:lstStyle/>
          <a:p>
            <a:r>
              <a:rPr lang="en-IN" sz="5400" b="1" dirty="0">
                <a:solidFill>
                  <a:srgbClr val="993366"/>
                </a:solidFill>
                <a:latin typeface="inherit"/>
              </a:rPr>
              <a:t>Creating a Histogram</a:t>
            </a:r>
            <a:endParaRPr lang="en-US" sz="5400" dirty="0"/>
          </a:p>
        </p:txBody>
      </p:sp>
      <p:sp>
        <p:nvSpPr>
          <p:cNvPr id="308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8BB98C-C946-4801-EB41-FBAA4C832645}"/>
              </a:ext>
            </a:extLst>
          </p:cNvPr>
          <p:cNvSpPr>
            <a:spLocks noGrp="1"/>
          </p:cNvSpPr>
          <p:nvPr>
            <p:ph idx="1"/>
          </p:nvPr>
        </p:nvSpPr>
        <p:spPr>
          <a:xfrm>
            <a:off x="315318" y="1756610"/>
            <a:ext cx="5571132" cy="4844562"/>
          </a:xfrm>
        </p:spPr>
        <p:txBody>
          <a:bodyPr anchor="t">
            <a:noAutofit/>
          </a:bodyPr>
          <a:lstStyle/>
          <a:p>
            <a:pPr algn="just"/>
            <a:r>
              <a:rPr lang="en-IN" sz="2400" b="0" i="0" dirty="0">
                <a:effectLst/>
                <a:latin typeface="Times New Roman" panose="02020603050405020304" pitchFamily="18" charset="0"/>
                <a:cs typeface="Times New Roman" panose="02020603050405020304" pitchFamily="18" charset="0"/>
              </a:rPr>
              <a:t>So for example, let’s say you’re creating a Histogram of Student’s Test Scores on an exam and the maximum score was 100 and the minimum score was 20; then your Range is 80 i.e., (100 – 20).</a:t>
            </a:r>
          </a:p>
          <a:p>
            <a:pPr algn="just"/>
            <a:r>
              <a:rPr lang="en-IN" sz="2400" b="0" i="0" dirty="0">
                <a:effectLst/>
                <a:latin typeface="Times New Roman" panose="02020603050405020304" pitchFamily="18" charset="0"/>
                <a:cs typeface="Times New Roman" panose="02020603050405020304" pitchFamily="18" charset="0"/>
              </a:rPr>
              <a:t>Then you can divide your data Range (80), by the total number of Bins, lets say 8 in this instance. So the Width of each Bin is 80/ 8 = 10.</a:t>
            </a:r>
          </a:p>
          <a:p>
            <a:pPr algn="just"/>
            <a:r>
              <a:rPr lang="en-IN" sz="2400" b="0" i="0" dirty="0">
                <a:effectLst/>
                <a:latin typeface="Times New Roman" panose="02020603050405020304" pitchFamily="18" charset="0"/>
                <a:cs typeface="Times New Roman" panose="02020603050405020304" pitchFamily="18" charset="0"/>
              </a:rPr>
              <a:t>Similar to selecting the right number of total Bins, it’s important that you keep all  the Bin widths the same or this will skew the distribution of the data.</a:t>
            </a:r>
          </a:p>
          <a:p>
            <a:pPr algn="just"/>
            <a:endParaRPr lang="en-US" sz="2400" dirty="0">
              <a:latin typeface="Times New Roman" panose="02020603050405020304" pitchFamily="18" charset="0"/>
              <a:cs typeface="Times New Roman" panose="02020603050405020304" pitchFamily="18" charset="0"/>
            </a:endParaRPr>
          </a:p>
        </p:txBody>
      </p:sp>
      <p:pic>
        <p:nvPicPr>
          <p:cNvPr id="3076" name="Picture 4" descr="Histogram Student Scores">
            <a:extLst>
              <a:ext uri="{FF2B5EF4-FFF2-40B4-BE49-F238E27FC236}">
                <a16:creationId xmlns:a16="http://schemas.microsoft.com/office/drawing/2014/main" id="{641A60C7-F276-87C6-4637-E16EDD0FE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76" y="1872259"/>
            <a:ext cx="5715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41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213B3-4028-A300-D067-FC60077290F7}"/>
              </a:ext>
            </a:extLst>
          </p:cNvPr>
          <p:cNvSpPr>
            <a:spLocks noGrp="1"/>
          </p:cNvSpPr>
          <p:nvPr>
            <p:ph idx="1"/>
          </p:nvPr>
        </p:nvSpPr>
        <p:spPr>
          <a:xfrm>
            <a:off x="572692" y="1186794"/>
            <a:ext cx="816429" cy="5632311"/>
          </a:xfrm>
        </p:spPr>
        <p:txBody>
          <a:bodyPr>
            <a:noAutofit/>
          </a:bodyPr>
          <a:lstStyle/>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490</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499</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459</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575</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575</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513</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382</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525</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510</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542</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368</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564</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509</a:t>
            </a:r>
          </a:p>
          <a:p>
            <a:pPr marL="0" indent="0">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530</a:t>
            </a:r>
            <a:r>
              <a:rPr lang="en-IN" sz="200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AC5CDDA-AE07-E130-78C2-4EBE6B386FB9}"/>
              </a:ext>
            </a:extLst>
          </p:cNvPr>
          <p:cNvSpPr txBox="1"/>
          <p:nvPr/>
        </p:nvSpPr>
        <p:spPr>
          <a:xfrm>
            <a:off x="1592230" y="1242758"/>
            <a:ext cx="816429" cy="563231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485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750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467</a:t>
            </a:r>
          </a:p>
        </p:txBody>
      </p:sp>
      <p:sp>
        <p:nvSpPr>
          <p:cNvPr id="8" name="TextBox 7">
            <a:extLst>
              <a:ext uri="{FF2B5EF4-FFF2-40B4-BE49-F238E27FC236}">
                <a16:creationId xmlns:a16="http://schemas.microsoft.com/office/drawing/2014/main" id="{C4A5B072-64DF-CBA0-03B4-72068108F602}"/>
              </a:ext>
            </a:extLst>
          </p:cNvPr>
          <p:cNvSpPr txBox="1"/>
          <p:nvPr/>
        </p:nvSpPr>
        <p:spPr>
          <a:xfrm>
            <a:off x="2699899" y="1267263"/>
            <a:ext cx="816429" cy="563231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482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740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590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700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590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472</a:t>
            </a:r>
          </a:p>
        </p:txBody>
      </p:sp>
      <p:sp>
        <p:nvSpPr>
          <p:cNvPr id="10" name="TextBox 9">
            <a:extLst>
              <a:ext uri="{FF2B5EF4-FFF2-40B4-BE49-F238E27FC236}">
                <a16:creationId xmlns:a16="http://schemas.microsoft.com/office/drawing/2014/main" id="{F0064843-131B-6740-DA54-450ED49DBC19}"/>
              </a:ext>
            </a:extLst>
          </p:cNvPr>
          <p:cNvSpPr txBox="1"/>
          <p:nvPr/>
        </p:nvSpPr>
        <p:spPr>
          <a:xfrm>
            <a:off x="3798159" y="1267263"/>
            <a:ext cx="1017816" cy="5909310"/>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585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466</a:t>
            </a:r>
            <a:r>
              <a:rPr lang="en-IN" dirty="0">
                <a:effectLst/>
              </a:rPr>
              <a:t> </a:t>
            </a:r>
            <a:endParaRPr lang="en-US"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549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736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654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585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574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621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616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514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592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450</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6A767835-DB68-24DF-01E3-3EDDA62023BD}"/>
              </a:ext>
            </a:extLst>
          </p:cNvPr>
          <p:cNvSpPr txBox="1"/>
          <p:nvPr/>
        </p:nvSpPr>
        <p:spPr>
          <a:xfrm>
            <a:off x="5159819" y="1267263"/>
            <a:ext cx="723897" cy="563231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548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589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560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430</a:t>
            </a:r>
            <a:endParaRPr lang="en-US" dirty="0"/>
          </a:p>
        </p:txBody>
      </p:sp>
      <p:sp>
        <p:nvSpPr>
          <p:cNvPr id="14" name="TextBox 13">
            <a:extLst>
              <a:ext uri="{FF2B5EF4-FFF2-40B4-BE49-F238E27FC236}">
                <a16:creationId xmlns:a16="http://schemas.microsoft.com/office/drawing/2014/main" id="{3914ED7D-EB10-2656-285C-735A6BB401BF}"/>
              </a:ext>
            </a:extLst>
          </p:cNvPr>
          <p:cNvSpPr txBox="1"/>
          <p:nvPr/>
        </p:nvSpPr>
        <p:spPr>
          <a:xfrm>
            <a:off x="6157078" y="1242503"/>
            <a:ext cx="836426" cy="5909310"/>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644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660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583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413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408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596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559</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CBDDC87-5A06-B586-477E-045B8E96B4B3}"/>
              </a:ext>
            </a:extLst>
          </p:cNvPr>
          <p:cNvSpPr txBox="1"/>
          <p:nvPr/>
        </p:nvSpPr>
        <p:spPr>
          <a:xfrm>
            <a:off x="7262802" y="1186794"/>
            <a:ext cx="636815" cy="5909310"/>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505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370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513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403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404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439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393</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470</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020DB84-A29E-21C7-312A-3B5E5357E8D7}"/>
              </a:ext>
            </a:extLst>
          </p:cNvPr>
          <p:cNvSpPr txBox="1"/>
          <p:nvPr/>
        </p:nvSpPr>
        <p:spPr>
          <a:xfrm>
            <a:off x="8282340" y="1182827"/>
            <a:ext cx="941608" cy="5632311"/>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650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512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570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499</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375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515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571</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492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428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536</a:t>
            </a:r>
          </a:p>
        </p:txBody>
      </p:sp>
      <p:sp>
        <p:nvSpPr>
          <p:cNvPr id="20" name="TextBox 19">
            <a:extLst>
              <a:ext uri="{FF2B5EF4-FFF2-40B4-BE49-F238E27FC236}">
                <a16:creationId xmlns:a16="http://schemas.microsoft.com/office/drawing/2014/main" id="{C671A67F-1EF0-EA33-6830-F6680DD5B4BB}"/>
              </a:ext>
            </a:extLst>
          </p:cNvPr>
          <p:cNvSpPr txBox="1"/>
          <p:nvPr/>
        </p:nvSpPr>
        <p:spPr>
          <a:xfrm>
            <a:off x="9241488" y="1182827"/>
            <a:ext cx="857259" cy="535531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515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450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537</a:t>
            </a:r>
            <a:endParaRPr lang="en-US" dirty="0"/>
          </a:p>
          <a:p>
            <a:r>
              <a:rPr lang="en-IN" sz="1800" dirty="0">
                <a:effectLst/>
                <a:latin typeface="Calibri" panose="020F0502020204030204" pitchFamily="34" charset="0"/>
                <a:ea typeface="Calibri" panose="020F0502020204030204" pitchFamily="34" charset="0"/>
                <a:cs typeface="Times New Roman" panose="02020603050405020304" pitchFamily="18" charset="0"/>
              </a:rPr>
              <a:t>490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410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526</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560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560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540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502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642</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590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480</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557</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468</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524</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445</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479</a:t>
            </a:r>
          </a:p>
        </p:txBody>
      </p:sp>
      <p:sp>
        <p:nvSpPr>
          <p:cNvPr id="11" name="Title 1">
            <a:extLst>
              <a:ext uri="{FF2B5EF4-FFF2-40B4-BE49-F238E27FC236}">
                <a16:creationId xmlns:a16="http://schemas.microsoft.com/office/drawing/2014/main" id="{19C96313-E39C-5C1B-0B94-A66DA9AE2474}"/>
              </a:ext>
            </a:extLst>
          </p:cNvPr>
          <p:cNvSpPr>
            <a:spLocks noGrp="1"/>
          </p:cNvSpPr>
          <p:nvPr>
            <p:ph type="title"/>
          </p:nvPr>
        </p:nvSpPr>
        <p:spPr>
          <a:xfrm>
            <a:off x="572692" y="42862"/>
            <a:ext cx="11018520" cy="880417"/>
          </a:xfrm>
        </p:spPr>
        <p:txBody>
          <a:bodyPr anchor="b">
            <a:normAutofit/>
          </a:bodyPr>
          <a:lstStyle/>
          <a:p>
            <a:r>
              <a:rPr lang="en-IN" sz="5400" b="1" dirty="0">
                <a:solidFill>
                  <a:srgbClr val="993366"/>
                </a:solidFill>
                <a:latin typeface="inherit"/>
              </a:rPr>
              <a:t>Create a Histogram for following data</a:t>
            </a:r>
            <a:endParaRPr lang="en-US" sz="5400" dirty="0"/>
          </a:p>
        </p:txBody>
      </p:sp>
    </p:spTree>
    <p:extLst>
      <p:ext uri="{BB962C8B-B14F-4D97-AF65-F5344CB8AC3E}">
        <p14:creationId xmlns:p14="http://schemas.microsoft.com/office/powerpoint/2010/main" val="1215887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A396B4-AEFB-37CF-7C7C-D93D944FF245}"/>
              </a:ext>
            </a:extLst>
          </p:cNvPr>
          <p:cNvPicPr>
            <a:picLocks noChangeAspect="1"/>
          </p:cNvPicPr>
          <p:nvPr/>
        </p:nvPicPr>
        <p:blipFill rotWithShape="1">
          <a:blip r:embed="rId2"/>
          <a:srcRect l="17695" t="30209"/>
          <a:stretch/>
        </p:blipFill>
        <p:spPr>
          <a:xfrm>
            <a:off x="3328988" y="492919"/>
            <a:ext cx="8660946" cy="5936456"/>
          </a:xfrm>
          <a:prstGeom prst="rect">
            <a:avLst/>
          </a:prstGeom>
        </p:spPr>
      </p:pic>
      <p:pic>
        <p:nvPicPr>
          <p:cNvPr id="4" name="Picture 3">
            <a:extLst>
              <a:ext uri="{FF2B5EF4-FFF2-40B4-BE49-F238E27FC236}">
                <a16:creationId xmlns:a16="http://schemas.microsoft.com/office/drawing/2014/main" id="{D423C92C-FD60-5042-7B66-4AEC6E9FF6C0}"/>
              </a:ext>
            </a:extLst>
          </p:cNvPr>
          <p:cNvPicPr>
            <a:picLocks noChangeAspect="1"/>
          </p:cNvPicPr>
          <p:nvPr/>
        </p:nvPicPr>
        <p:blipFill rotWithShape="1">
          <a:blip r:embed="rId2"/>
          <a:srcRect r="80758" b="54286"/>
          <a:stretch/>
        </p:blipFill>
        <p:spPr>
          <a:xfrm>
            <a:off x="202067" y="428624"/>
            <a:ext cx="4412796" cy="420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5728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D380C-269B-C368-89E2-E5427DBAB82A}"/>
              </a:ext>
            </a:extLst>
          </p:cNvPr>
          <p:cNvSpPr>
            <a:spLocks noGrp="1"/>
          </p:cNvSpPr>
          <p:nvPr>
            <p:ph type="title"/>
          </p:nvPr>
        </p:nvSpPr>
        <p:spPr>
          <a:xfrm>
            <a:off x="838200" y="365125"/>
            <a:ext cx="10515600" cy="1325563"/>
          </a:xfrm>
        </p:spPr>
        <p:txBody>
          <a:bodyPr>
            <a:normAutofit/>
          </a:bodyPr>
          <a:lstStyle/>
          <a:p>
            <a:r>
              <a:rPr lang="en-US" sz="5400"/>
              <a:t>Binning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D2648C-2857-5640-D580-BF990C4BD8E8}"/>
              </a:ext>
            </a:extLst>
          </p:cNvPr>
          <p:cNvSpPr>
            <a:spLocks noGrp="1"/>
          </p:cNvSpPr>
          <p:nvPr>
            <p:ph idx="1"/>
          </p:nvPr>
        </p:nvSpPr>
        <p:spPr>
          <a:xfrm>
            <a:off x="838200" y="1929384"/>
            <a:ext cx="10515600" cy="4251960"/>
          </a:xfrm>
        </p:spPr>
        <p:txBody>
          <a:bodyPr>
            <a:normAutofit/>
          </a:bodyPr>
          <a:lstStyle/>
          <a:p>
            <a:pPr algn="just"/>
            <a:r>
              <a:rPr lang="en-IN" sz="2200" dirty="0">
                <a:latin typeface="Times New Roman" panose="02020603050405020304" pitchFamily="18" charset="0"/>
                <a:cs typeface="Times New Roman" panose="02020603050405020304" pitchFamily="18" charset="0"/>
              </a:rPr>
              <a:t>It is a</a:t>
            </a:r>
            <a:r>
              <a:rPr lang="en-IN" sz="2200" b="0" i="0" dirty="0">
                <a:effectLst/>
                <a:latin typeface="Times New Roman" panose="02020603050405020304" pitchFamily="18" charset="0"/>
                <a:cs typeface="Times New Roman" panose="02020603050405020304" pitchFamily="18" charset="0"/>
              </a:rPr>
              <a:t> pre-processing technique used to reduce the effects of minor observation errors.</a:t>
            </a:r>
          </a:p>
          <a:p>
            <a:pPr algn="just"/>
            <a:r>
              <a:rPr lang="en-US" sz="2200" dirty="0">
                <a:latin typeface="Times New Roman" panose="02020603050405020304" pitchFamily="18" charset="0"/>
                <a:cs typeface="Times New Roman" panose="02020603050405020304" pitchFamily="18" charset="0"/>
              </a:rPr>
              <a:t>The original data values are divided into small intervals known as bins, and then they are replaced by a general value calculated for that bin. </a:t>
            </a:r>
          </a:p>
          <a:p>
            <a:pPr algn="just"/>
            <a:r>
              <a:rPr lang="en-US" sz="2200" dirty="0">
                <a:latin typeface="Times New Roman" panose="02020603050405020304" pitchFamily="18" charset="0"/>
                <a:cs typeface="Times New Roman" panose="02020603050405020304" pitchFamily="18" charset="0"/>
              </a:rPr>
              <a:t>This has a soothing effect on the input data and may also reduce the chances of over fitting in the case of small datasets.</a:t>
            </a:r>
          </a:p>
          <a:p>
            <a:pPr algn="just"/>
            <a:r>
              <a:rPr lang="en-US" sz="2200" dirty="0">
                <a:latin typeface="Times New Roman" panose="02020603050405020304" pitchFamily="18" charset="0"/>
                <a:cs typeface="Times New Roman" panose="02020603050405020304" pitchFamily="18" charset="0"/>
              </a:rPr>
              <a:t>Binning of continuous variables introduces non-linearity and tends to improve the performance of the model.</a:t>
            </a:r>
          </a:p>
          <a:p>
            <a:pPr algn="just"/>
            <a:r>
              <a:rPr lang="en-US" sz="2200" dirty="0">
                <a:latin typeface="Times New Roman" panose="02020603050405020304" pitchFamily="18" charset="0"/>
                <a:cs typeface="Times New Roman" panose="02020603050405020304" pitchFamily="18" charset="0"/>
              </a:rPr>
              <a:t> It can also be used to identify missing values or outliers.</a:t>
            </a:r>
          </a:p>
        </p:txBody>
      </p:sp>
    </p:spTree>
    <p:extLst>
      <p:ext uri="{BB962C8B-B14F-4D97-AF65-F5344CB8AC3E}">
        <p14:creationId xmlns:p14="http://schemas.microsoft.com/office/powerpoint/2010/main" val="2273420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D13A-50FC-4E0C-A18C-BA6153C33014}"/>
              </a:ext>
            </a:extLst>
          </p:cNvPr>
          <p:cNvSpPr>
            <a:spLocks noGrp="1"/>
          </p:cNvSpPr>
          <p:nvPr>
            <p:ph type="title"/>
          </p:nvPr>
        </p:nvSpPr>
        <p:spPr>
          <a:xfrm>
            <a:off x="423862" y="150200"/>
            <a:ext cx="10515600" cy="1325563"/>
          </a:xfrm>
        </p:spPr>
        <p:txBody>
          <a:bodyPr/>
          <a:lstStyle/>
          <a:p>
            <a:r>
              <a:rPr lang="en-IN" b="0" i="0" dirty="0">
                <a:solidFill>
                  <a:srgbClr val="610B4B"/>
                </a:solidFill>
                <a:effectLst/>
                <a:latin typeface="erdana"/>
              </a:rPr>
              <a:t>How do you Bin Data?</a:t>
            </a:r>
            <a:br>
              <a:rPr lang="en-IN" b="0" i="0" dirty="0">
                <a:solidFill>
                  <a:srgbClr val="610B4B"/>
                </a:solidFill>
                <a:effectLst/>
                <a:latin typeface="erdana"/>
              </a:rPr>
            </a:br>
            <a:endParaRPr lang="en-US" dirty="0"/>
          </a:p>
        </p:txBody>
      </p:sp>
      <p:sp>
        <p:nvSpPr>
          <p:cNvPr id="3" name="Content Placeholder 2">
            <a:extLst>
              <a:ext uri="{FF2B5EF4-FFF2-40B4-BE49-F238E27FC236}">
                <a16:creationId xmlns:a16="http://schemas.microsoft.com/office/drawing/2014/main" id="{83824669-F5CB-EB93-F97C-D7F34D883781}"/>
              </a:ext>
            </a:extLst>
          </p:cNvPr>
          <p:cNvSpPr>
            <a:spLocks noGrp="1"/>
          </p:cNvSpPr>
          <p:nvPr>
            <p:ph idx="1"/>
          </p:nvPr>
        </p:nvSpPr>
        <p:spPr>
          <a:xfrm>
            <a:off x="280988" y="1983679"/>
            <a:ext cx="5420917" cy="4351338"/>
          </a:xfrm>
          <a:ln w="41275">
            <a:solidFill>
              <a:srgbClr val="000000"/>
            </a:solidFill>
          </a:ln>
        </p:spPr>
        <p:txBody>
          <a:bodyPr>
            <a:normAutofit/>
          </a:bodyPr>
          <a:lstStyle/>
          <a:p>
            <a:pPr marL="0" indent="0" algn="just">
              <a:buNone/>
            </a:pPr>
            <a:r>
              <a:rPr lang="en-IN" sz="2400" b="1" i="0" dirty="0">
                <a:solidFill>
                  <a:srgbClr val="333333"/>
                </a:solidFill>
                <a:effectLst/>
                <a:latin typeface="inter-bold"/>
              </a:rPr>
              <a:t>1. Equal Frequency Binning:</a:t>
            </a:r>
            <a:r>
              <a:rPr lang="en-IN" sz="2400" b="0" i="0" dirty="0">
                <a:solidFill>
                  <a:srgbClr val="333333"/>
                </a:solidFill>
                <a:effectLst/>
                <a:latin typeface="inter-regular"/>
              </a:rPr>
              <a:t> Bins have an equal frequency.</a:t>
            </a:r>
          </a:p>
          <a:p>
            <a:pPr marL="0" indent="0" algn="just">
              <a:buNone/>
            </a:pPr>
            <a:r>
              <a:rPr lang="en-IN" sz="2400" b="0" i="0" dirty="0">
                <a:solidFill>
                  <a:srgbClr val="333333"/>
                </a:solidFill>
                <a:effectLst/>
                <a:latin typeface="inter-regular"/>
              </a:rPr>
              <a:t>For example, equal frequency:</a:t>
            </a:r>
          </a:p>
          <a:p>
            <a:pPr marL="0" indent="0" algn="just">
              <a:buNone/>
            </a:pPr>
            <a:r>
              <a:rPr lang="en-IN" sz="2400" b="1" i="0" dirty="0">
                <a:solidFill>
                  <a:srgbClr val="333333"/>
                </a:solidFill>
                <a:effectLst/>
                <a:latin typeface="inter-bold"/>
              </a:rPr>
              <a:t>Input:</a:t>
            </a:r>
            <a:r>
              <a:rPr lang="en-IN" sz="2400" b="0" i="0" dirty="0">
                <a:solidFill>
                  <a:srgbClr val="333333"/>
                </a:solidFill>
                <a:effectLst/>
                <a:latin typeface="inter-regular"/>
              </a:rPr>
              <a:t> [5, 10, 11, 13, 15, 35, 50, 55, 72, 92, 204, 215]</a:t>
            </a:r>
          </a:p>
          <a:p>
            <a:pPr marL="0" indent="0" algn="just">
              <a:buNone/>
            </a:pPr>
            <a:r>
              <a:rPr lang="en-IN" sz="2400" b="1" i="0" dirty="0">
                <a:solidFill>
                  <a:srgbClr val="333333"/>
                </a:solidFill>
                <a:effectLst/>
                <a:latin typeface="inter-bold"/>
              </a:rPr>
              <a:t>Output:</a:t>
            </a:r>
          </a:p>
          <a:p>
            <a:pPr marL="0" indent="0" algn="just">
              <a:buNone/>
            </a:pPr>
            <a:r>
              <a:rPr lang="en-IN" sz="2400" b="0" i="0" dirty="0">
                <a:solidFill>
                  <a:srgbClr val="333333"/>
                </a:solidFill>
                <a:effectLst/>
                <a:latin typeface="inter-regular"/>
              </a:rPr>
              <a:t>[5, 10, 11, 13]</a:t>
            </a:r>
          </a:p>
          <a:p>
            <a:pPr marL="0" indent="0" algn="just">
              <a:buNone/>
            </a:pPr>
            <a:r>
              <a:rPr lang="en-IN" sz="2400" b="0" i="0" dirty="0">
                <a:solidFill>
                  <a:srgbClr val="333333"/>
                </a:solidFill>
                <a:effectLst/>
                <a:latin typeface="inter-regular"/>
              </a:rPr>
              <a:t>[15, 35, 50, 55]</a:t>
            </a:r>
          </a:p>
          <a:p>
            <a:pPr marL="0" indent="0" algn="just">
              <a:buNone/>
            </a:pPr>
            <a:r>
              <a:rPr lang="en-IN" sz="2400" b="0" i="0" dirty="0">
                <a:solidFill>
                  <a:srgbClr val="333333"/>
                </a:solidFill>
                <a:effectLst/>
                <a:latin typeface="inter-regular"/>
              </a:rPr>
              <a:t>[72, 92, 204, 215]</a:t>
            </a:r>
          </a:p>
          <a:p>
            <a:pPr algn="just"/>
            <a:endParaRPr lang="en-IN" sz="2400" b="0" i="0" dirty="0">
              <a:solidFill>
                <a:srgbClr val="333333"/>
              </a:solidFill>
              <a:effectLst/>
              <a:latin typeface="inter-regular"/>
            </a:endParaRPr>
          </a:p>
          <a:p>
            <a:endParaRPr lang="en-US" sz="2400" dirty="0"/>
          </a:p>
        </p:txBody>
      </p:sp>
      <p:sp>
        <p:nvSpPr>
          <p:cNvPr id="5" name="TextBox 4">
            <a:extLst>
              <a:ext uri="{FF2B5EF4-FFF2-40B4-BE49-F238E27FC236}">
                <a16:creationId xmlns:a16="http://schemas.microsoft.com/office/drawing/2014/main" id="{251273DF-B87A-089B-11E0-168C979AA1AB}"/>
              </a:ext>
            </a:extLst>
          </p:cNvPr>
          <p:cNvSpPr txBox="1"/>
          <p:nvPr/>
        </p:nvSpPr>
        <p:spPr>
          <a:xfrm>
            <a:off x="6142433" y="1527859"/>
            <a:ext cx="5768579" cy="5262979"/>
          </a:xfrm>
          <a:prstGeom prst="rect">
            <a:avLst/>
          </a:prstGeom>
          <a:noFill/>
          <a:ln w="47625">
            <a:solidFill>
              <a:srgbClr val="000000"/>
            </a:solidFill>
          </a:ln>
        </p:spPr>
        <p:txBody>
          <a:bodyPr wrap="square">
            <a:spAutoFit/>
          </a:bodyPr>
          <a:lstStyle/>
          <a:p>
            <a:pPr algn="just"/>
            <a:r>
              <a:rPr lang="en-IN" sz="2400" dirty="0">
                <a:solidFill>
                  <a:srgbClr val="333333"/>
                </a:solidFill>
                <a:latin typeface="inter-regular"/>
              </a:rPr>
              <a:t>2. Equal Width Binning: Bins have equal width with a range of each bin are defined as:</a:t>
            </a:r>
          </a:p>
          <a:p>
            <a:pPr algn="just"/>
            <a:r>
              <a:rPr lang="en-IN" sz="2400" dirty="0">
                <a:solidFill>
                  <a:srgbClr val="333333"/>
                </a:solidFill>
                <a:latin typeface="inter-regular"/>
              </a:rPr>
              <a:t> [min + w], [min + 2w] …. [min + </a:t>
            </a:r>
            <a:r>
              <a:rPr lang="en-IN" sz="2400" dirty="0" err="1">
                <a:solidFill>
                  <a:srgbClr val="333333"/>
                </a:solidFill>
                <a:latin typeface="inter-regular"/>
              </a:rPr>
              <a:t>nw</a:t>
            </a:r>
            <a:r>
              <a:rPr lang="en-IN" sz="2400" dirty="0">
                <a:solidFill>
                  <a:srgbClr val="333333"/>
                </a:solidFill>
                <a:latin typeface="inter-regular"/>
              </a:rPr>
              <a:t>] where w = (max - min) / (no of bins).</a:t>
            </a:r>
          </a:p>
          <a:p>
            <a:pPr algn="just"/>
            <a:endParaRPr lang="en-IN" sz="2400" dirty="0">
              <a:solidFill>
                <a:srgbClr val="333333"/>
              </a:solidFill>
              <a:latin typeface="inter-regular"/>
            </a:endParaRPr>
          </a:p>
          <a:p>
            <a:pPr algn="just"/>
            <a:r>
              <a:rPr lang="en-IN" sz="2400" b="1" dirty="0">
                <a:solidFill>
                  <a:srgbClr val="333333"/>
                </a:solidFill>
                <a:latin typeface="inter-regular"/>
              </a:rPr>
              <a:t>For example, equal Width:</a:t>
            </a:r>
          </a:p>
          <a:p>
            <a:pPr algn="just"/>
            <a:r>
              <a:rPr lang="en-IN" sz="2400" b="1" dirty="0">
                <a:solidFill>
                  <a:srgbClr val="333333"/>
                </a:solidFill>
                <a:latin typeface="inter-regular"/>
              </a:rPr>
              <a:t>Input: </a:t>
            </a:r>
            <a:r>
              <a:rPr lang="en-IN" sz="2400" dirty="0">
                <a:solidFill>
                  <a:srgbClr val="333333"/>
                </a:solidFill>
                <a:latin typeface="inter-regular"/>
              </a:rPr>
              <a:t>[5, 10, 11, 13, 15, 35, 50, 55, 72, 92, 204, 215]</a:t>
            </a:r>
          </a:p>
          <a:p>
            <a:pPr algn="just"/>
            <a:endParaRPr lang="en-IN" sz="2400" dirty="0">
              <a:solidFill>
                <a:srgbClr val="333333"/>
              </a:solidFill>
              <a:latin typeface="inter-regular"/>
            </a:endParaRPr>
          </a:p>
          <a:p>
            <a:pPr algn="just"/>
            <a:r>
              <a:rPr lang="en-IN" sz="2400" b="1" dirty="0">
                <a:solidFill>
                  <a:srgbClr val="333333"/>
                </a:solidFill>
                <a:latin typeface="inter-regular"/>
              </a:rPr>
              <a:t>Output:</a:t>
            </a:r>
          </a:p>
          <a:p>
            <a:pPr algn="just"/>
            <a:r>
              <a:rPr lang="en-IN" sz="2400" dirty="0">
                <a:solidFill>
                  <a:srgbClr val="333333"/>
                </a:solidFill>
                <a:latin typeface="inter-regular"/>
              </a:rPr>
              <a:t>[5, 10, 11, 13, 15, 35, 50, 55, 72]</a:t>
            </a:r>
          </a:p>
          <a:p>
            <a:pPr algn="just"/>
            <a:r>
              <a:rPr lang="en-IN" sz="2400" dirty="0">
                <a:solidFill>
                  <a:srgbClr val="333333"/>
                </a:solidFill>
                <a:latin typeface="inter-regular"/>
              </a:rPr>
              <a:t>[92]</a:t>
            </a:r>
          </a:p>
          <a:p>
            <a:pPr algn="just"/>
            <a:r>
              <a:rPr lang="en-IN" sz="2400" dirty="0">
                <a:solidFill>
                  <a:srgbClr val="333333"/>
                </a:solidFill>
                <a:latin typeface="inter-regular"/>
              </a:rPr>
              <a:t>[204, 215]</a:t>
            </a:r>
          </a:p>
        </p:txBody>
      </p:sp>
      <p:sp>
        <p:nvSpPr>
          <p:cNvPr id="7" name="TextBox 6">
            <a:extLst>
              <a:ext uri="{FF2B5EF4-FFF2-40B4-BE49-F238E27FC236}">
                <a16:creationId xmlns:a16="http://schemas.microsoft.com/office/drawing/2014/main" id="{1BBA04E0-4A33-A560-67AF-767FB22CA01C}"/>
              </a:ext>
            </a:extLst>
          </p:cNvPr>
          <p:cNvSpPr txBox="1"/>
          <p:nvPr/>
        </p:nvSpPr>
        <p:spPr>
          <a:xfrm>
            <a:off x="444104" y="978591"/>
            <a:ext cx="10334625" cy="523220"/>
          </a:xfrm>
          <a:prstGeom prst="rect">
            <a:avLst/>
          </a:prstGeom>
          <a:noFill/>
        </p:spPr>
        <p:txBody>
          <a:bodyPr wrap="square">
            <a:spAutoFit/>
          </a:bodyPr>
          <a:lstStyle/>
          <a:p>
            <a:pPr marL="0" indent="0" algn="just">
              <a:buNone/>
            </a:pPr>
            <a:r>
              <a:rPr lang="en-IN" sz="2800" b="1" i="0" dirty="0">
                <a:solidFill>
                  <a:srgbClr val="333333"/>
                </a:solidFill>
                <a:effectLst/>
                <a:latin typeface="inter-regular"/>
              </a:rPr>
              <a:t>There are two methods of dividing data into bins and binning data:</a:t>
            </a:r>
          </a:p>
        </p:txBody>
      </p:sp>
    </p:spTree>
    <p:extLst>
      <p:ext uri="{BB962C8B-B14F-4D97-AF65-F5344CB8AC3E}">
        <p14:creationId xmlns:p14="http://schemas.microsoft.com/office/powerpoint/2010/main" val="3712821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DAB1-5292-6F87-CCBB-FD31E60E91CE}"/>
              </a:ext>
            </a:extLst>
          </p:cNvPr>
          <p:cNvSpPr>
            <a:spLocks noGrp="1"/>
          </p:cNvSpPr>
          <p:nvPr>
            <p:ph type="title"/>
          </p:nvPr>
        </p:nvSpPr>
        <p:spPr/>
        <p:txBody>
          <a:bodyPr/>
          <a:lstStyle/>
          <a:p>
            <a:r>
              <a:rPr lang="en-IN" sz="4400" b="1" i="0" dirty="0">
                <a:solidFill>
                  <a:srgbClr val="993366"/>
                </a:solidFill>
                <a:effectLst/>
                <a:latin typeface="inherit"/>
              </a:rPr>
              <a:t>Qualitative Data</a:t>
            </a:r>
            <a:br>
              <a:rPr lang="en-IN" b="0" i="0" dirty="0">
                <a:solidFill>
                  <a:srgbClr val="444444"/>
                </a:solidFill>
                <a:effectLst/>
                <a:latin typeface="Raleway" pitchFamily="2" charset="77"/>
              </a:rPr>
            </a:br>
            <a:endParaRPr lang="en-US" dirty="0"/>
          </a:p>
        </p:txBody>
      </p:sp>
      <p:sp>
        <p:nvSpPr>
          <p:cNvPr id="3" name="Content Placeholder 2">
            <a:extLst>
              <a:ext uri="{FF2B5EF4-FFF2-40B4-BE49-F238E27FC236}">
                <a16:creationId xmlns:a16="http://schemas.microsoft.com/office/drawing/2014/main" id="{DFFEC97A-9557-500B-086B-418C9134A623}"/>
              </a:ext>
            </a:extLst>
          </p:cNvPr>
          <p:cNvSpPr>
            <a:spLocks noGrp="1"/>
          </p:cNvSpPr>
          <p:nvPr>
            <p:ph idx="1"/>
          </p:nvPr>
        </p:nvSpPr>
        <p:spPr>
          <a:xfrm>
            <a:off x="838200" y="1099457"/>
            <a:ext cx="10515600" cy="5077506"/>
          </a:xfrm>
        </p:spPr>
        <p:txBody>
          <a:bodyPr>
            <a:normAutofit fontScale="77500" lnSpcReduction="20000"/>
          </a:bodyPr>
          <a:lstStyle/>
          <a:p>
            <a:pPr algn="l" fontAlgn="base"/>
            <a:r>
              <a:rPr lang="en-IN" b="0" i="0" dirty="0">
                <a:solidFill>
                  <a:srgbClr val="444444"/>
                </a:solidFill>
                <a:effectLst/>
                <a:latin typeface="Times New Roman" panose="02020603050405020304" pitchFamily="18" charset="0"/>
                <a:cs typeface="Times New Roman" panose="02020603050405020304" pitchFamily="18" charset="0"/>
              </a:rPr>
              <a:t>Qualitative data can’t be expressed as a number and can’t be measured.</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Qualitative data consist of words, pictures, and symbols, not numbers.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Qualitative data is also called </a:t>
            </a:r>
            <a:r>
              <a:rPr lang="en-IN" b="0" i="0" u="none" strike="noStrike" dirty="0">
                <a:solidFill>
                  <a:srgbClr val="99C034"/>
                </a:solidFill>
                <a:effectLst/>
                <a:latin typeface="Times New Roman" panose="02020603050405020304" pitchFamily="18" charset="0"/>
                <a:cs typeface="Times New Roman" panose="02020603050405020304" pitchFamily="18" charset="0"/>
                <a:hlinkClick r:id="rId3"/>
              </a:rPr>
              <a:t>categorical data</a:t>
            </a:r>
            <a:r>
              <a:rPr lang="en-IN" b="0" i="0" dirty="0">
                <a:solidFill>
                  <a:srgbClr val="444444"/>
                </a:solidFill>
                <a:effectLst/>
                <a:latin typeface="Times New Roman" panose="02020603050405020304" pitchFamily="18" charset="0"/>
                <a:cs typeface="Times New Roman" panose="02020603050405020304" pitchFamily="18" charset="0"/>
              </a:rPr>
              <a:t> because the information can be sorted by category, not by number.</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Qualitative data can answer questions such as “how this has happened” or and “why this has happened”.</a:t>
            </a:r>
          </a:p>
          <a:p>
            <a:pPr algn="l"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r>
              <a:rPr lang="en-IN" b="1" i="0" dirty="0">
                <a:solidFill>
                  <a:srgbClr val="339966"/>
                </a:solidFill>
                <a:effectLst/>
                <a:latin typeface="Times New Roman" panose="02020603050405020304" pitchFamily="18" charset="0"/>
                <a:cs typeface="Times New Roman" panose="02020603050405020304" pitchFamily="18" charset="0"/>
              </a:rPr>
              <a:t>Examples of qualitative data:</a:t>
            </a:r>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b="0" i="0" dirty="0" err="1">
                <a:solidFill>
                  <a:srgbClr val="444444"/>
                </a:solidFill>
                <a:effectLst/>
                <a:latin typeface="Times New Roman" panose="02020603050405020304" pitchFamily="18" charset="0"/>
                <a:cs typeface="Times New Roman" panose="02020603050405020304" pitchFamily="18" charset="0"/>
              </a:rPr>
              <a:t>Colors</a:t>
            </a:r>
            <a:r>
              <a:rPr lang="en-IN" b="0" i="0" dirty="0">
                <a:solidFill>
                  <a:srgbClr val="444444"/>
                </a:solidFill>
                <a:effectLst/>
                <a:latin typeface="Times New Roman" panose="02020603050405020304" pitchFamily="18" charset="0"/>
                <a:cs typeface="Times New Roman" panose="02020603050405020304" pitchFamily="18" charset="0"/>
              </a:rPr>
              <a:t> e.g. the </a:t>
            </a:r>
            <a:r>
              <a:rPr lang="en-IN" b="0" i="0" dirty="0" err="1">
                <a:solidFill>
                  <a:srgbClr val="444444"/>
                </a:solidFill>
                <a:effectLst/>
                <a:latin typeface="Times New Roman" panose="02020603050405020304" pitchFamily="18" charset="0"/>
                <a:cs typeface="Times New Roman" panose="02020603050405020304" pitchFamily="18" charset="0"/>
              </a:rPr>
              <a:t>color</a:t>
            </a:r>
            <a:r>
              <a:rPr lang="en-IN" b="0" i="0" dirty="0">
                <a:solidFill>
                  <a:srgbClr val="444444"/>
                </a:solidFill>
                <a:effectLst/>
                <a:latin typeface="Times New Roman" panose="02020603050405020304" pitchFamily="18" charset="0"/>
                <a:cs typeface="Times New Roman" panose="02020603050405020304" pitchFamily="18" charset="0"/>
              </a:rPr>
              <a:t> of the sea</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Your </a:t>
            </a:r>
            <a:r>
              <a:rPr lang="en-IN" b="0" i="0" dirty="0" err="1">
                <a:solidFill>
                  <a:srgbClr val="444444"/>
                </a:solidFill>
                <a:effectLst/>
                <a:latin typeface="Times New Roman" panose="02020603050405020304" pitchFamily="18" charset="0"/>
                <a:cs typeface="Times New Roman" panose="02020603050405020304" pitchFamily="18" charset="0"/>
              </a:rPr>
              <a:t>favorite</a:t>
            </a:r>
            <a:r>
              <a:rPr lang="en-IN" b="0" i="0" dirty="0">
                <a:solidFill>
                  <a:srgbClr val="444444"/>
                </a:solidFill>
                <a:effectLst/>
                <a:latin typeface="Times New Roman" panose="02020603050405020304" pitchFamily="18" charset="0"/>
                <a:cs typeface="Times New Roman" panose="02020603050405020304" pitchFamily="18" charset="0"/>
              </a:rPr>
              <a:t> holiday destination such as Hawaii, New Zealand and etc.</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Names as John, Patricia,…..</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Ethnicity such as American Indian, Asian, etc.</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More you can see on our post </a:t>
            </a:r>
            <a:r>
              <a:rPr lang="en-IN" b="0" i="0" u="none" strike="noStrike" dirty="0">
                <a:solidFill>
                  <a:srgbClr val="99C034"/>
                </a:solidFill>
                <a:effectLst/>
                <a:latin typeface="Times New Roman" panose="02020603050405020304" pitchFamily="18" charset="0"/>
                <a:cs typeface="Times New Roman" panose="02020603050405020304" pitchFamily="18" charset="0"/>
                <a:hlinkClick r:id="rId4"/>
              </a:rPr>
              <a:t>qualitative vs quantitative data</a:t>
            </a:r>
            <a:r>
              <a:rPr lang="en-IN" b="0" i="0" dirty="0">
                <a:solidFill>
                  <a:srgbClr val="444444"/>
                </a:solidFill>
                <a:effectLst/>
                <a:latin typeface="Times New Roman" panose="02020603050405020304" pitchFamily="18" charset="0"/>
                <a:cs typeface="Times New Roman" panose="02020603050405020304" pitchFamily="18" charset="0"/>
              </a:rPr>
              <a:t>.</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There are 2 general types of qualitative data: nominal data and ordinal data.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568771"/>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8B7ABAD-BB56-CCE3-FD22-CBD89EFF908C}"/>
              </a:ext>
            </a:extLst>
          </p:cNvPr>
          <p:cNvGraphicFramePr>
            <a:graphicFrameLocks noGrp="1"/>
          </p:cNvGraphicFramePr>
          <p:nvPr>
            <p:ph idx="1"/>
            <p:extLst>
              <p:ext uri="{D42A27DB-BD31-4B8C-83A1-F6EECF244321}">
                <p14:modId xmlns:p14="http://schemas.microsoft.com/office/powerpoint/2010/main" val="381718564"/>
              </p:ext>
            </p:extLst>
          </p:nvPr>
        </p:nvGraphicFramePr>
        <p:xfrm>
          <a:off x="685804" y="605609"/>
          <a:ext cx="6227945" cy="1920240"/>
        </p:xfrm>
        <a:graphic>
          <a:graphicData uri="http://schemas.openxmlformats.org/drawingml/2006/table">
            <a:tbl>
              <a:tblPr/>
              <a:tblGrid>
                <a:gridCol w="6227945">
                  <a:extLst>
                    <a:ext uri="{9D8B030D-6E8A-4147-A177-3AD203B41FA5}">
                      <a16:colId xmlns:a16="http://schemas.microsoft.com/office/drawing/2014/main" val="83944185"/>
                    </a:ext>
                  </a:extLst>
                </a:gridCol>
              </a:tblGrid>
              <a:tr h="0">
                <a:tc>
                  <a:txBody>
                    <a:bodyPr/>
                    <a:lstStyle/>
                    <a:p>
                      <a:pPr algn="just"/>
                      <a:r>
                        <a:rPr lang="en-IN" sz="2400" dirty="0">
                          <a:latin typeface="Times New Roman" panose="02020603050405020304" pitchFamily="18" charset="0"/>
                          <a:cs typeface="Times New Roman" panose="02020603050405020304" pitchFamily="18" charset="0"/>
                        </a:rPr>
                        <a:t>The algorithm divides the data into </a:t>
                      </a:r>
                      <a:r>
                        <a:rPr lang="en-IN" sz="2400" i="1" dirty="0">
                          <a:latin typeface="Times New Roman" panose="02020603050405020304" pitchFamily="18" charset="0"/>
                          <a:cs typeface="Times New Roman" panose="02020603050405020304" pitchFamily="18" charset="0"/>
                        </a:rPr>
                        <a:t>k </a:t>
                      </a:r>
                      <a:r>
                        <a:rPr lang="en-IN" sz="2400" dirty="0">
                          <a:latin typeface="Times New Roman" panose="02020603050405020304" pitchFamily="18" charset="0"/>
                          <a:cs typeface="Times New Roman" panose="02020603050405020304" pitchFamily="18" charset="0"/>
                        </a:rPr>
                        <a:t>groups which each group contains approximately same number of values. For the both methods, the best way of determining </a:t>
                      </a:r>
                      <a:r>
                        <a:rPr lang="en-IN" sz="2400" i="1" dirty="0">
                          <a:latin typeface="Times New Roman" panose="02020603050405020304" pitchFamily="18" charset="0"/>
                          <a:cs typeface="Times New Roman" panose="02020603050405020304" pitchFamily="18" charset="0"/>
                        </a:rPr>
                        <a:t>k</a:t>
                      </a:r>
                      <a:r>
                        <a:rPr lang="en-IN" sz="2400" dirty="0">
                          <a:latin typeface="Times New Roman" panose="02020603050405020304" pitchFamily="18" charset="0"/>
                          <a:cs typeface="Times New Roman" panose="02020603050405020304" pitchFamily="18" charset="0"/>
                        </a:rPr>
                        <a:t> is by looking at the histogram and try different intervals or groups.</a:t>
                      </a:r>
                    </a:p>
                  </a:txBody>
                  <a:tcPr anchor="ctr">
                    <a:lnL>
                      <a:noFill/>
                    </a:lnL>
                    <a:lnR>
                      <a:noFill/>
                    </a:lnR>
                    <a:lnT>
                      <a:noFill/>
                    </a:lnT>
                    <a:lnB>
                      <a:noFill/>
                    </a:lnB>
                  </a:tcPr>
                </a:tc>
                <a:extLst>
                  <a:ext uri="{0D108BD9-81ED-4DB2-BD59-A6C34878D82A}">
                    <a16:rowId xmlns:a16="http://schemas.microsoft.com/office/drawing/2014/main" val="3763503778"/>
                  </a:ext>
                </a:extLst>
              </a:tr>
            </a:tbl>
          </a:graphicData>
        </a:graphic>
      </p:graphicFrame>
      <p:pic>
        <p:nvPicPr>
          <p:cNvPr id="1025" name="Picture 1">
            <a:extLst>
              <a:ext uri="{FF2B5EF4-FFF2-40B4-BE49-F238E27FC236}">
                <a16:creationId xmlns:a16="http://schemas.microsoft.com/office/drawing/2014/main" id="{0449E642-09A5-6EA0-357E-11F1CF770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54" y="2710543"/>
            <a:ext cx="6385795" cy="35418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CD6349A-F175-4BDD-E644-EC8D4317C5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210"/>
          <a:stretch/>
        </p:blipFill>
        <p:spPr bwMode="auto">
          <a:xfrm>
            <a:off x="7380513" y="365125"/>
            <a:ext cx="4386944" cy="3365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3719175-CBCC-F52C-F76B-0D197E977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10"/>
          <a:stretch/>
        </p:blipFill>
        <p:spPr bwMode="auto">
          <a:xfrm>
            <a:off x="7619997" y="3492500"/>
            <a:ext cx="4386945"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27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0476A-D269-4502-8ADC-BA31559576E0}"/>
              </a:ext>
            </a:extLst>
          </p:cNvPr>
          <p:cNvSpPr>
            <a:spLocks noGrp="1"/>
          </p:cNvSpPr>
          <p:nvPr>
            <p:ph type="title"/>
          </p:nvPr>
        </p:nvSpPr>
        <p:spPr>
          <a:xfrm>
            <a:off x="838200" y="365125"/>
            <a:ext cx="10515600" cy="1325563"/>
          </a:xfrm>
        </p:spPr>
        <p:txBody>
          <a:bodyPr>
            <a:normAutofit/>
          </a:bodyPr>
          <a:lstStyle/>
          <a:p>
            <a:r>
              <a:rPr lang="en-IN" sz="5400" b="0" i="0" dirty="0">
                <a:effectLst/>
                <a:latin typeface="Times New Roman" panose="02020603050405020304" pitchFamily="18" charset="0"/>
                <a:cs typeface="Times New Roman" panose="02020603050405020304" pitchFamily="18" charset="0"/>
              </a:rPr>
              <a:t>Cluster Analysis</a:t>
            </a:r>
            <a:endParaRPr lang="en-US" sz="5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A6D521-F024-906E-4E7A-E1AE56D20A5F}"/>
              </a:ext>
            </a:extLst>
          </p:cNvPr>
          <p:cNvSpPr>
            <a:spLocks noGrp="1"/>
          </p:cNvSpPr>
          <p:nvPr>
            <p:ph idx="1"/>
          </p:nvPr>
        </p:nvSpPr>
        <p:spPr>
          <a:xfrm>
            <a:off x="669036" y="1699736"/>
            <a:ext cx="11077575" cy="5068042"/>
          </a:xfrm>
        </p:spPr>
        <p:txBody>
          <a:bodyPr>
            <a:noAutofit/>
          </a:bodyPr>
          <a:lstStyle/>
          <a:p>
            <a:pPr marL="0" indent="0" algn="just">
              <a:buNone/>
            </a:pPr>
            <a:r>
              <a:rPr lang="en-IN" sz="2400" b="0" i="0" dirty="0">
                <a:effectLst/>
                <a:latin typeface="Times New Roman" panose="02020603050405020304" pitchFamily="18" charset="0"/>
                <a:cs typeface="Times New Roman" panose="02020603050405020304" pitchFamily="18" charset="0"/>
              </a:rPr>
              <a:t>Cluster Analysis is the process to find similar groups of objects in order to form clusters. It is an unsupervised machine learning-based algorithm that acts on unlabelled data. A group of data points would comprise together to form a cluster in which all the objects would belong to the same group.</a:t>
            </a:r>
          </a:p>
          <a:p>
            <a:pPr marL="0" indent="0" algn="just" fontAlgn="base">
              <a:buNone/>
            </a:pPr>
            <a:r>
              <a:rPr lang="en-IN" sz="2400" b="1" dirty="0">
                <a:latin typeface="Times New Roman" panose="02020603050405020304" pitchFamily="18" charset="0"/>
                <a:cs typeface="Times New Roman" panose="02020603050405020304" pitchFamily="18" charset="0"/>
              </a:rPr>
              <a:t>Cluster:</a:t>
            </a:r>
          </a:p>
          <a:p>
            <a:pPr marL="0" indent="0" algn="just" fontAlgn="base">
              <a:buNone/>
            </a:pPr>
            <a:r>
              <a:rPr lang="en-IN" sz="2400" dirty="0">
                <a:latin typeface="Times New Roman" panose="02020603050405020304" pitchFamily="18" charset="0"/>
                <a:cs typeface="Times New Roman" panose="02020603050405020304" pitchFamily="18" charset="0"/>
              </a:rPr>
              <a:t>The given data is divided into different groups by combining similar objects into a group. This group is nothing but a cluster. A cluster is nothing but a collection of similar data which is grouped together. </a:t>
            </a:r>
          </a:p>
          <a:p>
            <a:pPr marL="0" indent="0" algn="just" fontAlgn="base">
              <a:buNone/>
            </a:pPr>
            <a:r>
              <a:rPr lang="en-IN" sz="2400" dirty="0">
                <a:latin typeface="Times New Roman" panose="02020603050405020304" pitchFamily="18" charset="0"/>
                <a:cs typeface="Times New Roman" panose="02020603050405020304" pitchFamily="18" charset="0"/>
              </a:rPr>
              <a:t>For example, consider a dataset of vehicles given in which it contains information about different vehicles like cars,  buses, bicycles, etc. As it is unsupervised learning there are no class labels like Cars, Bikes, etc for all the vehicles, all the data is combined and is not in a structured manner.</a:t>
            </a:r>
          </a:p>
          <a:p>
            <a:pPr marL="0" indent="0" algn="just" fontAlgn="base">
              <a:buNone/>
            </a:pPr>
            <a:r>
              <a:rPr lang="en-IN" sz="2400" dirty="0">
                <a:latin typeface="Times New Roman" panose="02020603050405020304" pitchFamily="18" charset="0"/>
                <a:cs typeface="Times New Roman" panose="02020603050405020304" pitchFamily="18" charset="0"/>
              </a:rPr>
              <a:t>Now our task is to convert the unlabelled data to labelled data and it can be done using clusters.</a:t>
            </a: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187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40558-5431-7B26-D36C-2B4B5DB23C8E}"/>
              </a:ext>
            </a:extLst>
          </p:cNvPr>
          <p:cNvSpPr>
            <a:spLocks noGrp="1"/>
          </p:cNvSpPr>
          <p:nvPr>
            <p:ph type="title"/>
          </p:nvPr>
        </p:nvSpPr>
        <p:spPr>
          <a:xfrm>
            <a:off x="838200" y="365125"/>
            <a:ext cx="10515600" cy="1325563"/>
          </a:xfrm>
        </p:spPr>
        <p:txBody>
          <a:bodyPr>
            <a:normAutofit/>
          </a:bodyPr>
          <a:lstStyle/>
          <a:p>
            <a:r>
              <a:rPr lang="en-IN" sz="5000" b="1" i="0" dirty="0">
                <a:effectLst/>
                <a:latin typeface="urw-din"/>
              </a:rPr>
              <a:t>K-Mean (A centroid based Technique)</a:t>
            </a:r>
            <a:endParaRPr lang="en-US" sz="50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A6516B-C210-AA19-CAFE-6D3A3F558BA4}"/>
              </a:ext>
            </a:extLst>
          </p:cNvPr>
          <p:cNvSpPr>
            <a:spLocks noGrp="1"/>
          </p:cNvSpPr>
          <p:nvPr>
            <p:ph idx="1"/>
          </p:nvPr>
        </p:nvSpPr>
        <p:spPr>
          <a:xfrm>
            <a:off x="838200" y="1929384"/>
            <a:ext cx="10515600" cy="4251960"/>
          </a:xfrm>
        </p:spPr>
        <p:txBody>
          <a:bodyPr>
            <a:normAutofit/>
          </a:bodyPr>
          <a:lstStyle/>
          <a:p>
            <a:pPr algn="just"/>
            <a:r>
              <a:rPr lang="en-IN" sz="2200" b="0" i="0" dirty="0">
                <a:effectLst/>
                <a:latin typeface="Times New Roman" panose="02020603050405020304" pitchFamily="18" charset="0"/>
                <a:cs typeface="Times New Roman" panose="02020603050405020304" pitchFamily="18" charset="0"/>
              </a:rPr>
              <a:t>The K means algorithm takes the input parameter K from the user and partitions the dataset containing N objects into K clusters so that resulting similarity among the data objects inside the group (</a:t>
            </a:r>
            <a:r>
              <a:rPr lang="en-IN" sz="2200" b="0" i="0" dirty="0" err="1">
                <a:effectLst/>
                <a:latin typeface="Times New Roman" panose="02020603050405020304" pitchFamily="18" charset="0"/>
                <a:cs typeface="Times New Roman" panose="02020603050405020304" pitchFamily="18" charset="0"/>
              </a:rPr>
              <a:t>intracluster</a:t>
            </a:r>
            <a:r>
              <a:rPr lang="en-IN" sz="2200" b="0" i="0" dirty="0">
                <a:effectLst/>
                <a:latin typeface="Times New Roman" panose="02020603050405020304" pitchFamily="18" charset="0"/>
                <a:cs typeface="Times New Roman" panose="02020603050405020304" pitchFamily="18" charset="0"/>
              </a:rPr>
              <a:t>) is high but the similarity of data objects with the data objects from outside the cluster is low (</a:t>
            </a:r>
            <a:r>
              <a:rPr lang="en-IN" sz="2200" b="0" i="0" dirty="0" err="1">
                <a:effectLst/>
                <a:latin typeface="Times New Roman" panose="02020603050405020304" pitchFamily="18" charset="0"/>
                <a:cs typeface="Times New Roman" panose="02020603050405020304" pitchFamily="18" charset="0"/>
              </a:rPr>
              <a:t>intercluster</a:t>
            </a:r>
            <a:r>
              <a:rPr lang="en-IN" sz="2200" b="0" i="0" dirty="0">
                <a:effectLst/>
                <a:latin typeface="Times New Roman" panose="02020603050405020304" pitchFamily="18" charset="0"/>
                <a:cs typeface="Times New Roman" panose="02020603050405020304" pitchFamily="18" charset="0"/>
              </a:rPr>
              <a:t>).</a:t>
            </a:r>
          </a:p>
          <a:p>
            <a:pPr algn="just"/>
            <a:r>
              <a:rPr lang="en-IN" sz="2200" b="0" i="0" dirty="0">
                <a:effectLst/>
                <a:latin typeface="Times New Roman" panose="02020603050405020304" pitchFamily="18" charset="0"/>
                <a:cs typeface="Times New Roman" panose="02020603050405020304" pitchFamily="18" charset="0"/>
              </a:rPr>
              <a:t> The similarity of the cluster is determined with respect to the mean value of the cluster. </a:t>
            </a:r>
          </a:p>
          <a:p>
            <a:pPr algn="just"/>
            <a:r>
              <a:rPr lang="en-IN" sz="2200" b="0" i="0" dirty="0">
                <a:effectLst/>
                <a:latin typeface="Times New Roman" panose="02020603050405020304" pitchFamily="18" charset="0"/>
                <a:cs typeface="Times New Roman" panose="02020603050405020304" pitchFamily="18" charset="0"/>
              </a:rPr>
              <a:t>At the start randomly k objects from the dataset are chosen in which each of the objects represents a cluster mean(centre). </a:t>
            </a:r>
          </a:p>
          <a:p>
            <a:pPr algn="just"/>
            <a:r>
              <a:rPr lang="en-IN" sz="2200" b="0" i="0" dirty="0">
                <a:effectLst/>
                <a:latin typeface="Times New Roman" panose="02020603050405020304" pitchFamily="18" charset="0"/>
                <a:cs typeface="Times New Roman" panose="02020603050405020304" pitchFamily="18" charset="0"/>
              </a:rPr>
              <a:t>For the rest of the data objects, they are assigned to the nearest cluster based on their distance from the cluster mean. </a:t>
            </a:r>
          </a:p>
          <a:p>
            <a:pPr algn="just"/>
            <a:r>
              <a:rPr lang="en-IN" sz="2200" b="0" i="0" dirty="0">
                <a:effectLst/>
                <a:latin typeface="Times New Roman" panose="02020603050405020304" pitchFamily="18" charset="0"/>
                <a:cs typeface="Times New Roman" panose="02020603050405020304" pitchFamily="18" charset="0"/>
              </a:rPr>
              <a:t>The new mean of each of the cluster is then calculated with the added data objects.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858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8" name="Content Placeholder 2">
            <a:extLst>
              <a:ext uri="{FF2B5EF4-FFF2-40B4-BE49-F238E27FC236}">
                <a16:creationId xmlns:a16="http://schemas.microsoft.com/office/drawing/2014/main" id="{1DAEE685-AC01-1189-D2D1-5FB57B71D635}"/>
              </a:ext>
            </a:extLst>
          </p:cNvPr>
          <p:cNvGraphicFramePr>
            <a:graphicFrameLocks noGrp="1"/>
          </p:cNvGraphicFramePr>
          <p:nvPr>
            <p:ph idx="1"/>
            <p:extLst>
              <p:ext uri="{D42A27DB-BD31-4B8C-83A1-F6EECF244321}">
                <p14:modId xmlns:p14="http://schemas.microsoft.com/office/powerpoint/2010/main" val="786634025"/>
              </p:ext>
            </p:extLst>
          </p:nvPr>
        </p:nvGraphicFramePr>
        <p:xfrm>
          <a:off x="481012" y="639761"/>
          <a:ext cx="6522077" cy="578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Diagram&#10;&#10;Description automatically generated">
            <a:extLst>
              <a:ext uri="{FF2B5EF4-FFF2-40B4-BE49-F238E27FC236}">
                <a16:creationId xmlns:a16="http://schemas.microsoft.com/office/drawing/2014/main" id="{B6D65326-8877-A593-2BE2-B272BE613B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9961" y="854074"/>
            <a:ext cx="4872039"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092DCE-C079-36AF-9653-D2F93989FB54}"/>
              </a:ext>
            </a:extLst>
          </p:cNvPr>
          <p:cNvSpPr txBox="1"/>
          <p:nvPr/>
        </p:nvSpPr>
        <p:spPr>
          <a:xfrm>
            <a:off x="8756369" y="1276907"/>
            <a:ext cx="1682352" cy="369332"/>
          </a:xfrm>
          <a:prstGeom prst="rect">
            <a:avLst/>
          </a:prstGeom>
          <a:noFill/>
        </p:spPr>
        <p:txBody>
          <a:bodyPr wrap="square">
            <a:spAutoFit/>
          </a:bodyPr>
          <a:lstStyle/>
          <a:p>
            <a:r>
              <a:rPr lang="en-IN" b="1" i="0" dirty="0">
                <a:effectLst/>
                <a:latin typeface="urw-din"/>
              </a:rPr>
              <a:t>Flowchart:</a:t>
            </a:r>
            <a:endParaRPr lang="en-US" dirty="0"/>
          </a:p>
        </p:txBody>
      </p:sp>
    </p:spTree>
    <p:extLst>
      <p:ext uri="{BB962C8B-B14F-4D97-AF65-F5344CB8AC3E}">
        <p14:creationId xmlns:p14="http://schemas.microsoft.com/office/powerpoint/2010/main" val="802970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FF1B72-DA81-46E4-30B0-BF4578D87BE9}"/>
              </a:ext>
            </a:extLst>
          </p:cNvPr>
          <p:cNvSpPr txBox="1"/>
          <p:nvPr/>
        </p:nvSpPr>
        <p:spPr>
          <a:xfrm>
            <a:off x="630935" y="2807208"/>
            <a:ext cx="4198239" cy="47548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i="0" dirty="0">
                <a:effectLst/>
              </a:rPr>
              <a:t>Figure –</a:t>
            </a:r>
            <a:r>
              <a:rPr lang="en-US" sz="2200" b="0" i="0" dirty="0">
                <a:effectLst/>
              </a:rPr>
              <a:t> K-mean Clustering</a:t>
            </a:r>
            <a:endParaRPr lang="en-US" sz="2200" dirty="0"/>
          </a:p>
        </p:txBody>
      </p:sp>
      <p:pic>
        <p:nvPicPr>
          <p:cNvPr id="2050" name="Picture 2">
            <a:extLst>
              <a:ext uri="{FF2B5EF4-FFF2-40B4-BE49-F238E27FC236}">
                <a16:creationId xmlns:a16="http://schemas.microsoft.com/office/drawing/2014/main" id="{C38FC4CC-55A7-7E32-2F6F-23D1203880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49296"/>
            <a:ext cx="6903720" cy="455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00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D8B5C4-5067-816C-42F3-D2434C0EB59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marL="0" indent="0" fontAlgn="base">
              <a:lnSpc>
                <a:spcPct val="90000"/>
              </a:lnSpc>
              <a:spcBef>
                <a:spcPct val="0"/>
              </a:spcBef>
              <a:spcAft>
                <a:spcPts val="600"/>
              </a:spcAft>
            </a:pPr>
            <a:r>
              <a:rPr lang="en-US" sz="4200" b="1" i="0" kern="1200" dirty="0">
                <a:solidFill>
                  <a:schemeClr val="tx1"/>
                </a:solidFill>
                <a:effectLst/>
                <a:latin typeface="+mj-lt"/>
                <a:ea typeface="+mj-ea"/>
                <a:cs typeface="+mj-cs"/>
              </a:rPr>
              <a:t>Example:</a:t>
            </a:r>
            <a:r>
              <a:rPr lang="en-US" sz="4200" b="0" i="0" kern="1200" dirty="0">
                <a:solidFill>
                  <a:schemeClr val="tx1"/>
                </a:solidFill>
                <a:effectLst/>
                <a:latin typeface="+mj-lt"/>
                <a:ea typeface="+mj-ea"/>
                <a:cs typeface="+mj-cs"/>
              </a:rPr>
              <a:t> </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98C61A-4D41-B73D-1D0E-CCDA1E63833A}"/>
              </a:ext>
            </a:extLst>
          </p:cNvPr>
          <p:cNvSpPr>
            <a:spLocks noGrp="1"/>
          </p:cNvSpPr>
          <p:nvPr>
            <p:ph idx="1"/>
          </p:nvPr>
        </p:nvSpPr>
        <p:spPr>
          <a:xfrm>
            <a:off x="255818" y="1949777"/>
            <a:ext cx="5582841" cy="4393692"/>
          </a:xfrm>
          <a:ln w="50800">
            <a:solidFill>
              <a:schemeClr val="tx1"/>
            </a:solidFill>
          </a:ln>
        </p:spPr>
        <p:txBody>
          <a:bodyPr vert="horz" lIns="91440" tIns="45720" rIns="91440" bIns="45720" rtlCol="0">
            <a:noAutofit/>
          </a:bodyPr>
          <a:lstStyle/>
          <a:p>
            <a:pPr marL="0" fontAlgn="base"/>
            <a:endParaRPr lang="en-US" sz="2000" dirty="0">
              <a:latin typeface="Times New Roman" panose="02020603050405020304" pitchFamily="18" charset="0"/>
              <a:cs typeface="Times New Roman" panose="02020603050405020304" pitchFamily="18" charset="0"/>
            </a:endParaRPr>
          </a:p>
          <a:p>
            <a:pPr marL="0" indent="0" fontAlgn="base">
              <a:buNone/>
            </a:pPr>
            <a:r>
              <a:rPr lang="en-US" sz="2000" b="0" i="0" kern="1200" dirty="0">
                <a:solidFill>
                  <a:schemeClr val="tx1"/>
                </a:solidFill>
                <a:effectLst/>
                <a:latin typeface="Times New Roman" panose="02020603050405020304" pitchFamily="18" charset="0"/>
                <a:ea typeface="+mj-ea"/>
                <a:cs typeface="Times New Roman" panose="02020603050405020304" pitchFamily="18" charset="0"/>
              </a:rPr>
              <a:t>Suppose we want to group the visitors to a website using just their age as follows: </a:t>
            </a:r>
          </a:p>
          <a:p>
            <a:pPr marL="0" indent="0" fontAlgn="base">
              <a:buNone/>
            </a:pPr>
            <a:r>
              <a:rPr lang="en-US" sz="2000" dirty="0">
                <a:latin typeface="Times New Roman" panose="02020603050405020304" pitchFamily="18" charset="0"/>
                <a:cs typeface="Times New Roman" panose="02020603050405020304" pitchFamily="18" charset="0"/>
              </a:rPr>
              <a:t>Data: 16, 16, 17, 20, 20, 21, 21, 22, 23, 29, 36, 41, 42, 43, 44, 45, 61, 62, 66 </a:t>
            </a:r>
          </a:p>
          <a:p>
            <a:pPr marL="0" indent="0" fontAlgn="base">
              <a:buNone/>
            </a:pPr>
            <a:r>
              <a:rPr lang="en-US" sz="2000" b="1" i="0" dirty="0">
                <a:effectLst/>
                <a:latin typeface="Times New Roman" panose="02020603050405020304" pitchFamily="18" charset="0"/>
                <a:cs typeface="Times New Roman" panose="02020603050405020304" pitchFamily="18" charset="0"/>
              </a:rPr>
              <a:t>Initial Cluster:</a:t>
            </a:r>
            <a:endParaRPr lang="en-US" sz="2000" b="0" i="0" dirty="0">
              <a:effectLst/>
              <a:latin typeface="Times New Roman" panose="02020603050405020304" pitchFamily="18" charset="0"/>
              <a:cs typeface="Times New Roman" panose="02020603050405020304" pitchFamily="18" charset="0"/>
            </a:endParaRPr>
          </a:p>
          <a:p>
            <a:pPr marL="0" indent="0" fontAlgn="base">
              <a:buNone/>
            </a:pPr>
            <a:r>
              <a:rPr lang="en-US" sz="2000" dirty="0">
                <a:latin typeface="Times New Roman" panose="02020603050405020304" pitchFamily="18" charset="0"/>
                <a:cs typeface="Times New Roman" panose="02020603050405020304" pitchFamily="18" charset="0"/>
              </a:rPr>
              <a:t>K=2 Centroid(C1) = 16 [16] Centroid(C2) = 22 [22] </a:t>
            </a:r>
          </a:p>
          <a:p>
            <a:pPr marL="0" indent="0" fontAlgn="base">
              <a:buNone/>
            </a:pPr>
            <a:r>
              <a:rPr lang="en-US" sz="2000" b="1" i="0" dirty="0">
                <a:effectLst/>
                <a:latin typeface="Times New Roman" panose="02020603050405020304" pitchFamily="18" charset="0"/>
                <a:cs typeface="Times New Roman" panose="02020603050405020304" pitchFamily="18" charset="0"/>
              </a:rPr>
              <a:t>Note:</a:t>
            </a:r>
            <a:r>
              <a:rPr lang="en-US" sz="2000" b="0" i="0" dirty="0">
                <a:effectLst/>
                <a:latin typeface="Times New Roman" panose="02020603050405020304" pitchFamily="18" charset="0"/>
                <a:cs typeface="Times New Roman" panose="02020603050405020304" pitchFamily="18" charset="0"/>
              </a:rPr>
              <a:t> These two points are chosen randomly from the dataset.</a:t>
            </a:r>
          </a:p>
          <a:p>
            <a:pPr marL="0" indent="0" fontAlgn="base">
              <a:buNone/>
            </a:pPr>
            <a:r>
              <a:rPr lang="en-US" sz="2000" b="1" i="0" dirty="0">
                <a:effectLst/>
                <a:latin typeface="Times New Roman" panose="02020603050405020304" pitchFamily="18" charset="0"/>
                <a:cs typeface="Times New Roman" panose="02020603050405020304" pitchFamily="18" charset="0"/>
              </a:rPr>
              <a:t>Iteration-1:</a:t>
            </a:r>
            <a:endParaRPr lang="en-US" sz="2000" b="0" i="0" dirty="0">
              <a:effectLst/>
              <a:latin typeface="Times New Roman" panose="02020603050405020304" pitchFamily="18" charset="0"/>
              <a:cs typeface="Times New Roman" panose="02020603050405020304" pitchFamily="18" charset="0"/>
            </a:endParaRPr>
          </a:p>
          <a:p>
            <a:pPr marL="0" indent="0" fontAlgn="base">
              <a:buNone/>
            </a:pPr>
            <a:r>
              <a:rPr lang="en-US" sz="2000" dirty="0">
                <a:latin typeface="Times New Roman" panose="02020603050405020304" pitchFamily="18" charset="0"/>
                <a:cs typeface="Times New Roman" panose="02020603050405020304" pitchFamily="18" charset="0"/>
              </a:rPr>
              <a:t>C1 = 16.33 [16, 16, 17] C2 = 37.25 [20, 20, 21, 21, 22, 23, 29, 36, 41, 42, 43, 44, 45, 61, 62, 66] </a:t>
            </a:r>
          </a:p>
          <a:p>
            <a:endParaRPr lang="en-US" sz="2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B12B20F-C883-5768-3FC7-908D7BD6D454}"/>
              </a:ext>
            </a:extLst>
          </p:cNvPr>
          <p:cNvSpPr txBox="1"/>
          <p:nvPr/>
        </p:nvSpPr>
        <p:spPr>
          <a:xfrm>
            <a:off x="6094476" y="1869077"/>
            <a:ext cx="5582841" cy="4683333"/>
          </a:xfrm>
          <a:prstGeom prst="rect">
            <a:avLst/>
          </a:prstGeom>
          <a:noFill/>
          <a:ln w="38100">
            <a:solidFill>
              <a:schemeClr val="tx1"/>
            </a:solidFill>
          </a:ln>
        </p:spPr>
        <p:txBody>
          <a:bodyPr wrap="square">
            <a:spAutoFit/>
          </a:bodyPr>
          <a:lstStyle/>
          <a:p>
            <a:pPr marL="0" indent="0" fontAlgn="base">
              <a:buNone/>
            </a:pPr>
            <a:r>
              <a:rPr lang="en-US" sz="2000" b="1" i="0" dirty="0">
                <a:effectLst/>
                <a:latin typeface="Times New Roman" panose="02020603050405020304" pitchFamily="18" charset="0"/>
                <a:cs typeface="Times New Roman" panose="02020603050405020304" pitchFamily="18" charset="0"/>
              </a:rPr>
              <a:t>Iteration-2:</a:t>
            </a:r>
            <a:endParaRPr lang="en-US" sz="2000" b="0" i="0" dirty="0">
              <a:effectLst/>
              <a:latin typeface="Times New Roman" panose="02020603050405020304" pitchFamily="18" charset="0"/>
              <a:cs typeface="Times New Roman" panose="02020603050405020304" pitchFamily="18" charset="0"/>
            </a:endParaRPr>
          </a:p>
          <a:p>
            <a:pPr marL="0" indent="0" fontAlgn="base">
              <a:buNone/>
            </a:pPr>
            <a:r>
              <a:rPr lang="en-US" sz="2000" dirty="0">
                <a:latin typeface="Times New Roman" panose="02020603050405020304" pitchFamily="18" charset="0"/>
                <a:cs typeface="Times New Roman" panose="02020603050405020304" pitchFamily="18" charset="0"/>
              </a:rPr>
              <a:t>C1 = 19.55 [16, 16, 17, 20, 20, 21, 21, 22, 23] </a:t>
            </a:r>
          </a:p>
          <a:p>
            <a:pPr marL="0" indent="0" fontAlgn="base">
              <a:buNone/>
            </a:pPr>
            <a:r>
              <a:rPr lang="en-US" sz="2000" dirty="0">
                <a:latin typeface="Times New Roman" panose="02020603050405020304" pitchFamily="18" charset="0"/>
                <a:cs typeface="Times New Roman" panose="02020603050405020304" pitchFamily="18" charset="0"/>
              </a:rPr>
              <a:t>C2 = 46.90 [29, 36, 41, 42, 43, 44, 45, 61, 62, 66] </a:t>
            </a:r>
            <a:endParaRPr lang="en-US" sz="2000" b="1" dirty="0">
              <a:latin typeface="Times New Roman" panose="02020603050405020304" pitchFamily="18" charset="0"/>
              <a:ea typeface="+mj-ea"/>
              <a:cs typeface="Times New Roman" panose="02020603050405020304" pitchFamily="18" charset="0"/>
            </a:endParaRPr>
          </a:p>
          <a:p>
            <a:pPr fontAlgn="base">
              <a:lnSpc>
                <a:spcPct val="90000"/>
              </a:lnSpc>
              <a:spcBef>
                <a:spcPts val="1000"/>
              </a:spcBef>
            </a:pPr>
            <a:r>
              <a:rPr lang="en-US" sz="2000" b="1" dirty="0">
                <a:latin typeface="Times New Roman" panose="02020603050405020304" pitchFamily="18" charset="0"/>
                <a:ea typeface="+mj-ea"/>
                <a:cs typeface="Times New Roman" panose="02020603050405020304" pitchFamily="18" charset="0"/>
              </a:rPr>
              <a:t>Iteration-3:</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C1 = 20.50 [16, 16, 17, 20, 20, 21, 21, 22, 23, 29] C2 = 48.89 [36, 41, 42, 43, 44, 45, 61, 62, 66]</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 </a:t>
            </a:r>
            <a:r>
              <a:rPr lang="en-US" sz="2000" b="1" dirty="0">
                <a:latin typeface="Times New Roman" panose="02020603050405020304" pitchFamily="18" charset="0"/>
                <a:ea typeface="+mj-ea"/>
                <a:cs typeface="Times New Roman" panose="02020603050405020304" pitchFamily="18" charset="0"/>
              </a:rPr>
              <a:t>Iteration-4:</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C1 = 20.50 [16, 16, 17, 20, 20, 21, 21, 22, 23, 29] C2 = 48.89 [36, 41, 42, 43, 44, 45, 61, 62, 66] </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No change </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Between Iteration 3 and 4, so we stop. </a:t>
            </a:r>
          </a:p>
          <a:p>
            <a:pPr fontAlgn="base">
              <a:lnSpc>
                <a:spcPct val="90000"/>
              </a:lnSpc>
              <a:spcBef>
                <a:spcPts val="1000"/>
              </a:spcBef>
            </a:pPr>
            <a:r>
              <a:rPr lang="en-US" sz="2000" dirty="0">
                <a:latin typeface="Times New Roman" panose="02020603050405020304" pitchFamily="18" charset="0"/>
                <a:ea typeface="+mj-ea"/>
                <a:cs typeface="Times New Roman" panose="02020603050405020304" pitchFamily="18" charset="0"/>
              </a:rPr>
              <a:t>Therefore, we get the clusters (16-29) and (36-66) as 2 clusters we get using K Mean Algorithm.</a:t>
            </a:r>
          </a:p>
        </p:txBody>
      </p:sp>
    </p:spTree>
    <p:extLst>
      <p:ext uri="{BB962C8B-B14F-4D97-AF65-F5344CB8AC3E}">
        <p14:creationId xmlns:p14="http://schemas.microsoft.com/office/powerpoint/2010/main" val="2253350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9C891-EC1A-D6E3-4AE4-0CCA41C2B771}"/>
              </a:ext>
            </a:extLst>
          </p:cNvPr>
          <p:cNvSpPr>
            <a:spLocks noGrp="1"/>
          </p:cNvSpPr>
          <p:nvPr>
            <p:ph type="title"/>
          </p:nvPr>
        </p:nvSpPr>
        <p:spPr>
          <a:xfrm>
            <a:off x="838200" y="365125"/>
            <a:ext cx="10515600" cy="1325563"/>
          </a:xfrm>
        </p:spPr>
        <p:txBody>
          <a:bodyPr>
            <a:normAutofit/>
          </a:bodyPr>
          <a:lstStyle/>
          <a:p>
            <a:r>
              <a:rPr lang="en-US" sz="5400" dirty="0"/>
              <a:t>Decision Tree Analysis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E36440-8869-040D-AE1D-B59136BD0019}"/>
              </a:ext>
            </a:extLst>
          </p:cNvPr>
          <p:cNvSpPr>
            <a:spLocks noGrp="1"/>
          </p:cNvSpPr>
          <p:nvPr>
            <p:ph idx="1"/>
          </p:nvPr>
        </p:nvSpPr>
        <p:spPr>
          <a:xfrm>
            <a:off x="474341" y="1943672"/>
            <a:ext cx="6534150" cy="4251960"/>
          </a:xfrm>
        </p:spPr>
        <p:txBody>
          <a:bodyPr>
            <a:noAutofit/>
          </a:bodyPr>
          <a:lstStyle/>
          <a:p>
            <a:pPr marL="0" indent="0" algn="just">
              <a:buNone/>
            </a:pPr>
            <a:r>
              <a:rPr lang="en-IN" sz="2400" b="0" i="0" dirty="0">
                <a:effectLst/>
                <a:latin typeface="Times New Roman" panose="02020603050405020304" pitchFamily="18" charset="0"/>
                <a:cs typeface="Times New Roman" panose="02020603050405020304" pitchFamily="18" charset="0"/>
              </a:rPr>
              <a:t>In decision analysis, a decision tree can be used to visually and explicitly represent decisions and decision making. As the name goes, it uses a tree-like model of decisions. </a:t>
            </a:r>
          </a:p>
          <a:p>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Decision trees can be used for classification as well as regression problems. The name itself suggests that it uses a flowchart like a tree structure to show the predictions that result from a series of feature-based splits. It starts with a root node and ends with a decision made by leaves.</a:t>
            </a:r>
            <a:endParaRPr lang="en-US" sz="2400" dirty="0">
              <a:latin typeface="Times New Roman" panose="02020603050405020304" pitchFamily="18" charset="0"/>
              <a:cs typeface="Times New Roman" panose="02020603050405020304" pitchFamily="18" charset="0"/>
            </a:endParaRPr>
          </a:p>
        </p:txBody>
      </p:sp>
      <p:pic>
        <p:nvPicPr>
          <p:cNvPr id="4100" name="Picture 4" descr="what is Decision tree ">
            <a:extLst>
              <a:ext uri="{FF2B5EF4-FFF2-40B4-BE49-F238E27FC236}">
                <a16:creationId xmlns:a16="http://schemas.microsoft.com/office/drawing/2014/main" id="{35B080C2-8934-286D-CA5B-06D02A49F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886" y="2287419"/>
            <a:ext cx="4988245" cy="311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87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346B56-8B77-5023-191B-E3DB796A4443}"/>
              </a:ext>
            </a:extLst>
          </p:cNvPr>
          <p:cNvSpPr>
            <a:spLocks noGrp="1"/>
          </p:cNvSpPr>
          <p:nvPr>
            <p:ph idx="1"/>
          </p:nvPr>
        </p:nvSpPr>
        <p:spPr>
          <a:xfrm>
            <a:off x="284311" y="414623"/>
            <a:ext cx="4844901" cy="6028754"/>
          </a:xfrm>
          <a:ln w="57150">
            <a:solidFill>
              <a:schemeClr val="tx1"/>
            </a:solidFill>
          </a:ln>
        </p:spPr>
        <p:txBody>
          <a:bodyPr anchor="t">
            <a:noAutofit/>
          </a:bodyPr>
          <a:lstStyle/>
          <a:p>
            <a:pPr marL="0" indent="0" algn="just">
              <a:buNone/>
            </a:pPr>
            <a:r>
              <a:rPr lang="en-IN" sz="2000" b="0" i="0" dirty="0">
                <a:effectLst/>
                <a:latin typeface="Times New Roman" panose="02020603050405020304" pitchFamily="18" charset="0"/>
                <a:cs typeface="Times New Roman" panose="02020603050405020304" pitchFamily="18" charset="0"/>
              </a:rPr>
              <a:t>Before learning more about decision trees let’s get familiar with some of the terminologies.</a:t>
            </a:r>
          </a:p>
          <a:p>
            <a:pPr algn="just"/>
            <a:r>
              <a:rPr lang="en-IN" sz="2000" b="1" i="1" dirty="0">
                <a:effectLst/>
                <a:latin typeface="Times New Roman" panose="02020603050405020304" pitchFamily="18" charset="0"/>
                <a:cs typeface="Times New Roman" panose="02020603050405020304" pitchFamily="18" charset="0"/>
              </a:rPr>
              <a:t>Root Nodes </a:t>
            </a:r>
            <a:r>
              <a:rPr lang="en-IN" sz="2000" b="0" i="0" dirty="0">
                <a:effectLst/>
                <a:latin typeface="Times New Roman" panose="02020603050405020304" pitchFamily="18" charset="0"/>
                <a:cs typeface="Times New Roman" panose="02020603050405020304" pitchFamily="18" charset="0"/>
              </a:rPr>
              <a:t>– It is the node present at the beginning of a decision tree from this node the population starts dividing according to various features.</a:t>
            </a:r>
          </a:p>
          <a:p>
            <a:pPr algn="just"/>
            <a:r>
              <a:rPr lang="en-IN" sz="2000" b="1" i="1" dirty="0">
                <a:effectLst/>
                <a:latin typeface="Times New Roman" panose="02020603050405020304" pitchFamily="18" charset="0"/>
                <a:cs typeface="Times New Roman" panose="02020603050405020304" pitchFamily="18" charset="0"/>
              </a:rPr>
              <a:t>Decision Nodes</a:t>
            </a:r>
            <a:r>
              <a:rPr lang="en-IN" sz="2000" b="0" i="0" dirty="0">
                <a:effectLst/>
                <a:latin typeface="Times New Roman" panose="02020603050405020304" pitchFamily="18" charset="0"/>
                <a:cs typeface="Times New Roman" panose="02020603050405020304" pitchFamily="18" charset="0"/>
              </a:rPr>
              <a:t> – the nodes we get after splitting the root nodes are called Decision Node</a:t>
            </a:r>
          </a:p>
          <a:p>
            <a:pPr algn="just"/>
            <a:r>
              <a:rPr lang="en-IN" sz="2000" b="1" i="1" dirty="0">
                <a:effectLst/>
                <a:latin typeface="Times New Roman" panose="02020603050405020304" pitchFamily="18" charset="0"/>
                <a:cs typeface="Times New Roman" panose="02020603050405020304" pitchFamily="18" charset="0"/>
              </a:rPr>
              <a:t>Leaf Nodes </a:t>
            </a:r>
            <a:r>
              <a:rPr lang="en-IN" sz="2000" b="0" i="0" dirty="0">
                <a:effectLst/>
                <a:latin typeface="Times New Roman" panose="02020603050405020304" pitchFamily="18" charset="0"/>
                <a:cs typeface="Times New Roman" panose="02020603050405020304" pitchFamily="18" charset="0"/>
              </a:rPr>
              <a:t>– the nodes where further splitting is not possible are called leaf nodes or terminal nodes</a:t>
            </a:r>
          </a:p>
          <a:p>
            <a:pPr algn="just"/>
            <a:r>
              <a:rPr lang="en-IN" sz="2000" b="1" i="1" dirty="0">
                <a:effectLst/>
                <a:latin typeface="Times New Roman" panose="02020603050405020304" pitchFamily="18" charset="0"/>
                <a:cs typeface="Times New Roman" panose="02020603050405020304" pitchFamily="18" charset="0"/>
              </a:rPr>
              <a:t>Sub-tree</a:t>
            </a:r>
            <a:r>
              <a:rPr lang="en-IN" sz="2000" b="0" i="0" dirty="0">
                <a:effectLst/>
                <a:latin typeface="Times New Roman" panose="02020603050405020304" pitchFamily="18" charset="0"/>
                <a:cs typeface="Times New Roman" panose="02020603050405020304" pitchFamily="18" charset="0"/>
              </a:rPr>
              <a:t> – just like a small portion of a graph is called sub-graph similarly a sub-section of this decision tree is called sub-tree.</a:t>
            </a:r>
          </a:p>
          <a:p>
            <a:pPr algn="just"/>
            <a:r>
              <a:rPr lang="en-IN" sz="2000" b="1" i="1" dirty="0">
                <a:effectLst/>
                <a:latin typeface="Times New Roman" panose="02020603050405020304" pitchFamily="18" charset="0"/>
                <a:cs typeface="Times New Roman" panose="02020603050405020304" pitchFamily="18" charset="0"/>
              </a:rPr>
              <a:t>Pruning</a:t>
            </a:r>
            <a:r>
              <a:rPr lang="en-IN" sz="2000" b="0" i="0" dirty="0">
                <a:effectLst/>
                <a:latin typeface="Times New Roman" panose="02020603050405020304" pitchFamily="18" charset="0"/>
                <a:cs typeface="Times New Roman" panose="02020603050405020304" pitchFamily="18" charset="0"/>
              </a:rPr>
              <a:t> – is nothing but cutting down some nodes to stop overfitting.</a:t>
            </a:r>
          </a:p>
          <a:p>
            <a:pPr algn="just"/>
            <a:endParaRPr lang="en-US" sz="2000" dirty="0">
              <a:latin typeface="Times New Roman" panose="02020603050405020304" pitchFamily="18" charset="0"/>
              <a:cs typeface="Times New Roman" panose="02020603050405020304" pitchFamily="18" charset="0"/>
            </a:endParaRPr>
          </a:p>
        </p:txBody>
      </p:sp>
      <p:pic>
        <p:nvPicPr>
          <p:cNvPr id="5122" name="Picture 2" descr="branch Decision tree algorithm">
            <a:extLst>
              <a:ext uri="{FF2B5EF4-FFF2-40B4-BE49-F238E27FC236}">
                <a16:creationId xmlns:a16="http://schemas.microsoft.com/office/drawing/2014/main" id="{524E9C07-F265-AE40-48BB-34C6569BA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3" r="4752"/>
          <a:stretch/>
        </p:blipFill>
        <p:spPr bwMode="auto">
          <a:xfrm>
            <a:off x="5300664" y="971550"/>
            <a:ext cx="6743700" cy="512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757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C10B8-FA1F-C851-6AE3-A30174EB0EA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i="0" kern="1200" dirty="0">
                <a:solidFill>
                  <a:schemeClr val="tx1"/>
                </a:solidFill>
                <a:effectLst/>
                <a:latin typeface="+mj-lt"/>
                <a:ea typeface="+mj-ea"/>
                <a:cs typeface="+mj-cs"/>
              </a:rPr>
              <a:t>Example - decision tree</a:t>
            </a:r>
            <a:br>
              <a:rPr lang="en-US" sz="5100" b="0" i="0" kern="1200" dirty="0">
                <a:solidFill>
                  <a:schemeClr val="tx1"/>
                </a:solidFill>
                <a:effectLst/>
                <a:latin typeface="+mj-lt"/>
                <a:ea typeface="+mj-ea"/>
                <a:cs typeface="+mj-cs"/>
              </a:rPr>
            </a:br>
            <a:br>
              <a:rPr lang="en-US" sz="5100" b="0" i="0" kern="1200" dirty="0">
                <a:solidFill>
                  <a:schemeClr val="tx1"/>
                </a:solidFill>
                <a:effectLst/>
                <a:latin typeface="+mj-lt"/>
                <a:ea typeface="+mj-ea"/>
                <a:cs typeface="+mj-cs"/>
              </a:rPr>
            </a:br>
            <a:endParaRPr lang="en-US" sz="5100" kern="1200" dirty="0">
              <a:solidFill>
                <a:schemeClr val="tx1"/>
              </a:solidFill>
              <a:latin typeface="+mj-lt"/>
              <a:ea typeface="+mj-ea"/>
              <a:cs typeface="+mj-cs"/>
            </a:endParaRPr>
          </a:p>
        </p:txBody>
      </p:sp>
      <p:sp>
        <p:nvSpPr>
          <p:cNvPr id="61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xample data">
            <a:extLst>
              <a:ext uri="{FF2B5EF4-FFF2-40B4-BE49-F238E27FC236}">
                <a16:creationId xmlns:a16="http://schemas.microsoft.com/office/drawing/2014/main" id="{7A56DC88-42AA-4A74-4C66-FF255F648E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0693" y="640080"/>
            <a:ext cx="7489266" cy="60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57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1" name="Rectangle 717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2FD7D6-E0B3-0C0B-EFB8-5462D586A50B}"/>
              </a:ext>
            </a:extLst>
          </p:cNvPr>
          <p:cNvSpPr>
            <a:spLocks noGrp="1"/>
          </p:cNvSpPr>
          <p:nvPr>
            <p:ph idx="1"/>
          </p:nvPr>
        </p:nvSpPr>
        <p:spPr>
          <a:xfrm>
            <a:off x="630936" y="2807208"/>
            <a:ext cx="4069652" cy="3410712"/>
          </a:xfrm>
        </p:spPr>
        <p:txBody>
          <a:bodyPr anchor="t">
            <a:normAutofit/>
          </a:bodyPr>
          <a:lstStyle/>
          <a:p>
            <a:pPr marL="0" indent="0" algn="just">
              <a:buNone/>
            </a:pPr>
            <a:r>
              <a:rPr lang="en-IN" sz="2000" b="0" i="0" dirty="0">
                <a:effectLst/>
                <a:latin typeface="Times New Roman" panose="02020603050405020304" pitchFamily="18" charset="0"/>
                <a:cs typeface="Times New Roman" panose="02020603050405020304" pitchFamily="18" charset="0"/>
              </a:rPr>
              <a:t>Decision trees are upside down which means the root is at the top and then this root is split into various several nodes. </a:t>
            </a:r>
          </a:p>
          <a:p>
            <a:pPr marL="0" indent="0" algn="just">
              <a:buNone/>
            </a:pPr>
            <a:r>
              <a:rPr lang="en-IN" sz="2000" b="0" i="0" dirty="0">
                <a:effectLst/>
                <a:latin typeface="Times New Roman" panose="02020603050405020304" pitchFamily="18" charset="0"/>
                <a:cs typeface="Times New Roman" panose="02020603050405020304" pitchFamily="18" charset="0"/>
              </a:rPr>
              <a:t>Decision trees are nothing but a bunch of if-else statements in layman terms.</a:t>
            </a:r>
          </a:p>
          <a:p>
            <a:pPr marL="0" indent="0" algn="just">
              <a:buNone/>
            </a:pPr>
            <a:r>
              <a:rPr lang="en-IN" sz="2000" b="0" i="0" dirty="0">
                <a:effectLst/>
                <a:latin typeface="Times New Roman" panose="02020603050405020304" pitchFamily="18" charset="0"/>
                <a:cs typeface="Times New Roman" panose="02020603050405020304" pitchFamily="18" charset="0"/>
              </a:rPr>
              <a:t> It checks if the condition is true and if it is then it goes to the next node attached to that decision.</a:t>
            </a:r>
            <a:endParaRPr lang="en-US" sz="2000" dirty="0">
              <a:latin typeface="Times New Roman" panose="02020603050405020304" pitchFamily="18" charset="0"/>
              <a:cs typeface="Times New Roman" panose="02020603050405020304" pitchFamily="18" charset="0"/>
            </a:endParaRPr>
          </a:p>
        </p:txBody>
      </p:sp>
      <p:pic>
        <p:nvPicPr>
          <p:cNvPr id="7172" name="Picture 4" descr="Decision tree example">
            <a:extLst>
              <a:ext uri="{FF2B5EF4-FFF2-40B4-BE49-F238E27FC236}">
                <a16:creationId xmlns:a16="http://schemas.microsoft.com/office/drawing/2014/main" id="{F0DA12A8-605E-71AB-2F1A-A38EAE956D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81582" y="457199"/>
            <a:ext cx="7381818" cy="538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9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alitative and Quantitative Data - infographic and examples">
            <a:extLst>
              <a:ext uri="{FF2B5EF4-FFF2-40B4-BE49-F238E27FC236}">
                <a16:creationId xmlns:a16="http://schemas.microsoft.com/office/drawing/2014/main" id="{9F8C0C89-6EF6-856F-319E-32E6D4EAE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73"/>
          <a:stretch/>
        </p:blipFill>
        <p:spPr bwMode="auto">
          <a:xfrm>
            <a:off x="816429" y="0"/>
            <a:ext cx="106897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71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7DBC-C200-0A14-076C-E0BAC8D4EF27}"/>
              </a:ext>
            </a:extLst>
          </p:cNvPr>
          <p:cNvSpPr>
            <a:spLocks noGrp="1"/>
          </p:cNvSpPr>
          <p:nvPr>
            <p:ph type="title"/>
          </p:nvPr>
        </p:nvSpPr>
        <p:spPr>
          <a:xfrm>
            <a:off x="581025" y="18255"/>
            <a:ext cx="3676650" cy="910433"/>
          </a:xfrm>
        </p:spPr>
        <p:txBody>
          <a:bodyPr/>
          <a:lstStyle/>
          <a:p>
            <a:r>
              <a:rPr lang="en-US" b="1" dirty="0"/>
              <a:t>Example</a:t>
            </a:r>
          </a:p>
        </p:txBody>
      </p:sp>
      <p:sp>
        <p:nvSpPr>
          <p:cNvPr id="3" name="Content Placeholder 2">
            <a:extLst>
              <a:ext uri="{FF2B5EF4-FFF2-40B4-BE49-F238E27FC236}">
                <a16:creationId xmlns:a16="http://schemas.microsoft.com/office/drawing/2014/main" id="{ADC3D1BF-8F87-002A-BA8C-FC3A1A838628}"/>
              </a:ext>
            </a:extLst>
          </p:cNvPr>
          <p:cNvSpPr>
            <a:spLocks noGrp="1"/>
          </p:cNvSpPr>
          <p:nvPr>
            <p:ph idx="1"/>
          </p:nvPr>
        </p:nvSpPr>
        <p:spPr>
          <a:xfrm>
            <a:off x="485775" y="928688"/>
            <a:ext cx="5610225" cy="1500187"/>
          </a:xfrm>
        </p:spPr>
        <p:txBody>
          <a:bodyPr>
            <a:normAutofit/>
          </a:bodyPr>
          <a:lstStyle/>
          <a:p>
            <a:pPr algn="just"/>
            <a:r>
              <a:rPr lang="en-IN" sz="2000" b="0" i="0" dirty="0">
                <a:effectLst/>
                <a:latin typeface="Roboto" panose="02000000000000000000" pitchFamily="2" charset="0"/>
              </a:rPr>
              <a:t>The following is an example of a simple decision tree used to classify different animals based on their features. We will be using the </a:t>
            </a:r>
            <a:r>
              <a:rPr lang="en-IN" sz="2000" b="0" i="0" dirty="0" err="1">
                <a:effectLst/>
                <a:latin typeface="Roboto" panose="02000000000000000000" pitchFamily="2" charset="0"/>
              </a:rPr>
              <a:t>color</a:t>
            </a:r>
            <a:r>
              <a:rPr lang="en-IN" sz="2000" b="0" i="0" dirty="0">
                <a:effectLst/>
                <a:latin typeface="Roboto" panose="02000000000000000000" pitchFamily="2" charset="0"/>
              </a:rPr>
              <a:t> and height of the animals as input features.</a:t>
            </a:r>
            <a:endParaRPr lang="en-US" sz="2000" dirty="0"/>
          </a:p>
        </p:txBody>
      </p:sp>
      <p:pic>
        <p:nvPicPr>
          <p:cNvPr id="6146" name="Picture 2" descr="/decision-tree">
            <a:extLst>
              <a:ext uri="{FF2B5EF4-FFF2-40B4-BE49-F238E27FC236}">
                <a16:creationId xmlns:a16="http://schemas.microsoft.com/office/drawing/2014/main" id="{58E1DEE8-AAE0-CA62-5684-26A04F9D5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8" y="332580"/>
            <a:ext cx="6096002" cy="58396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aining-datase">
            <a:extLst>
              <a:ext uri="{FF2B5EF4-FFF2-40B4-BE49-F238E27FC236}">
                <a16:creationId xmlns:a16="http://schemas.microsoft.com/office/drawing/2014/main" id="{F4B4E70E-1F35-7B67-5B37-E54F025A4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5" y="2428875"/>
            <a:ext cx="5407443"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36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A43C-7CAE-A354-BDDA-E3D99A5C1BF7}"/>
              </a:ext>
            </a:extLst>
          </p:cNvPr>
          <p:cNvSpPr>
            <a:spLocks noGrp="1"/>
          </p:cNvSpPr>
          <p:nvPr>
            <p:ph type="title"/>
          </p:nvPr>
        </p:nvSpPr>
        <p:spPr>
          <a:xfrm>
            <a:off x="535627" y="359134"/>
            <a:ext cx="3808268" cy="5504688"/>
          </a:xfrm>
        </p:spPr>
        <p:txBody>
          <a:bodyPr>
            <a:normAutofit/>
          </a:bodyPr>
          <a:lstStyle/>
          <a:p>
            <a:r>
              <a:rPr lang="en-US" sz="4700" b="1" dirty="0">
                <a:solidFill>
                  <a:schemeClr val="accent5"/>
                </a:solidFill>
                <a:latin typeface="inherit"/>
              </a:rPr>
              <a:t>DATA PREPARATION</a:t>
            </a:r>
          </a:p>
        </p:txBody>
      </p:sp>
      <p:graphicFrame>
        <p:nvGraphicFramePr>
          <p:cNvPr id="5" name="Content Placeholder 2">
            <a:extLst>
              <a:ext uri="{FF2B5EF4-FFF2-40B4-BE49-F238E27FC236}">
                <a16:creationId xmlns:a16="http://schemas.microsoft.com/office/drawing/2014/main" id="{9D9D9555-7A30-091F-9AFB-4024D8AD64DD}"/>
              </a:ext>
            </a:extLst>
          </p:cNvPr>
          <p:cNvGraphicFramePr>
            <a:graphicFrameLocks noGrp="1"/>
          </p:cNvGraphicFramePr>
          <p:nvPr>
            <p:ph idx="1"/>
            <p:extLst>
              <p:ext uri="{D42A27DB-BD31-4B8C-83A1-F6EECF244321}">
                <p14:modId xmlns:p14="http://schemas.microsoft.com/office/powerpoint/2010/main" val="351147160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848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ssing value treatment techniques">
            <a:extLst>
              <a:ext uri="{FF2B5EF4-FFF2-40B4-BE49-F238E27FC236}">
                <a16:creationId xmlns:a16="http://schemas.microsoft.com/office/drawing/2014/main" id="{A3A8615D-0E30-ED49-0D08-F544420C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11758613" cy="671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33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60948-7012-6D82-C741-CB7F7AE08D20}"/>
              </a:ext>
            </a:extLst>
          </p:cNvPr>
          <p:cNvSpPr>
            <a:spLocks noGrp="1"/>
          </p:cNvSpPr>
          <p:nvPr>
            <p:ph type="title"/>
          </p:nvPr>
        </p:nvSpPr>
        <p:spPr>
          <a:xfrm>
            <a:off x="838200" y="365125"/>
            <a:ext cx="10515600" cy="1325563"/>
          </a:xfrm>
        </p:spPr>
        <p:txBody>
          <a:bodyPr>
            <a:normAutofit/>
          </a:bodyPr>
          <a:lstStyle/>
          <a:p>
            <a:r>
              <a:rPr lang="en-US" sz="5400" b="1" dirty="0"/>
              <a:t>MISSING VALUE ESTIMATION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FFAB7-7828-89C2-6432-346865F50E4E}"/>
              </a:ext>
            </a:extLst>
          </p:cNvPr>
          <p:cNvSpPr>
            <a:spLocks noGrp="1"/>
          </p:cNvSpPr>
          <p:nvPr>
            <p:ph idx="1"/>
          </p:nvPr>
        </p:nvSpPr>
        <p:spPr>
          <a:xfrm>
            <a:off x="838200" y="1677373"/>
            <a:ext cx="10515600" cy="4797214"/>
          </a:xfrm>
        </p:spPr>
        <p:txBody>
          <a:bodyPr>
            <a:normAutofit/>
          </a:bodyPr>
          <a:lstStyle/>
          <a:p>
            <a:pPr algn="just"/>
            <a:endParaRPr lang="en-IN" sz="2000" b="0" i="0" dirty="0">
              <a:effectLst/>
              <a:latin typeface="Times New Roman" panose="02020603050405020304" pitchFamily="18" charset="0"/>
              <a:cs typeface="Times New Roman" panose="02020603050405020304" pitchFamily="18" charset="0"/>
            </a:endParaRPr>
          </a:p>
          <a:p>
            <a:pPr algn="just"/>
            <a:r>
              <a:rPr lang="en-IN" sz="2000" b="0" i="0" dirty="0">
                <a:effectLst/>
                <a:latin typeface="Times New Roman" panose="02020603050405020304" pitchFamily="18" charset="0"/>
                <a:cs typeface="Times New Roman" panose="02020603050405020304" pitchFamily="18" charset="0"/>
              </a:rPr>
              <a:t>Imputation is that the method of substituting missing data with substituted values. Two types of Imputations are majorly categorized</a:t>
            </a:r>
          </a:p>
          <a:p>
            <a:pPr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General</a:t>
            </a:r>
          </a:p>
          <a:p>
            <a:pPr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Time-Series</a:t>
            </a:r>
          </a:p>
          <a:p>
            <a:pPr algn="just"/>
            <a:r>
              <a:rPr lang="en-IN" sz="2000" b="1" i="0" dirty="0">
                <a:effectLst/>
                <a:latin typeface="Times New Roman" panose="02020603050405020304" pitchFamily="18" charset="0"/>
                <a:cs typeface="Times New Roman" panose="02020603050405020304" pitchFamily="18" charset="0"/>
              </a:rPr>
              <a:t>General Data</a:t>
            </a:r>
            <a:endParaRPr lang="en-IN" sz="2000" b="0" i="0" dirty="0">
              <a:effectLst/>
              <a:latin typeface="Times New Roman" panose="02020603050405020304" pitchFamily="18" charset="0"/>
              <a:cs typeface="Times New Roman" panose="02020603050405020304" pitchFamily="18" charset="0"/>
            </a:endParaRPr>
          </a:p>
          <a:p>
            <a:pPr algn="just"/>
            <a:r>
              <a:rPr lang="en-IN" sz="2000" b="0" i="0" dirty="0">
                <a:effectLst/>
                <a:latin typeface="Times New Roman" panose="02020603050405020304" pitchFamily="18" charset="0"/>
                <a:cs typeface="Times New Roman" panose="02020603050405020304" pitchFamily="18" charset="0"/>
              </a:rPr>
              <a:t>General data is mainly imputed by mean, mode, median, Linear Regression, Logistic Regression, Multiple Imputations, and constants.</a:t>
            </a:r>
          </a:p>
          <a:p>
            <a:pPr algn="just"/>
            <a:r>
              <a:rPr lang="en-IN" sz="2000" b="0" i="0" dirty="0">
                <a:effectLst/>
                <a:latin typeface="Times New Roman" panose="02020603050405020304" pitchFamily="18" charset="0"/>
                <a:cs typeface="Times New Roman" panose="02020603050405020304" pitchFamily="18" charset="0"/>
              </a:rPr>
              <a:t>Further </a:t>
            </a:r>
            <a:r>
              <a:rPr lang="en-IN" sz="2000" b="1" i="0" dirty="0">
                <a:effectLst/>
                <a:latin typeface="Times New Roman" panose="02020603050405020304" pitchFamily="18" charset="0"/>
                <a:cs typeface="Times New Roman" panose="02020603050405020304" pitchFamily="18" charset="0"/>
              </a:rPr>
              <a:t>General</a:t>
            </a:r>
            <a:r>
              <a:rPr lang="en-IN" sz="2000" b="0" i="0" dirty="0">
                <a:effectLst/>
                <a:latin typeface="Times New Roman" panose="02020603050405020304" pitchFamily="18" charset="0"/>
                <a:cs typeface="Times New Roman" panose="02020603050405020304" pitchFamily="18" charset="0"/>
              </a:rPr>
              <a:t> data is divided into two types </a:t>
            </a:r>
            <a:r>
              <a:rPr lang="en-IN" sz="2000" b="1" i="0" dirty="0">
                <a:effectLst/>
                <a:latin typeface="Times New Roman" panose="02020603050405020304" pitchFamily="18" charset="0"/>
                <a:cs typeface="Times New Roman" panose="02020603050405020304" pitchFamily="18" charset="0"/>
              </a:rPr>
              <a:t>Continuous </a:t>
            </a:r>
            <a:r>
              <a:rPr lang="en-IN" sz="2000" b="0" i="0" dirty="0">
                <a:effectLst/>
                <a:latin typeface="Times New Roman" panose="02020603050405020304" pitchFamily="18" charset="0"/>
                <a:cs typeface="Times New Roman" panose="02020603050405020304" pitchFamily="18" charset="0"/>
              </a:rPr>
              <a:t>and </a:t>
            </a:r>
            <a:r>
              <a:rPr lang="en-IN" sz="2000" b="1" i="0" dirty="0">
                <a:effectLst/>
                <a:latin typeface="Times New Roman" panose="02020603050405020304" pitchFamily="18" charset="0"/>
                <a:cs typeface="Times New Roman" panose="02020603050405020304" pitchFamily="18" charset="0"/>
              </a:rPr>
              <a:t>Categorical</a:t>
            </a:r>
            <a:r>
              <a:rPr lang="en-IN" sz="2000" b="0" i="0" dirty="0">
                <a:effectLst/>
                <a:latin typeface="Times New Roman" panose="02020603050405020304" pitchFamily="18" charset="0"/>
                <a:cs typeface="Times New Roman" panose="02020603050405020304" pitchFamily="18" charset="0"/>
              </a:rPr>
              <a:t>.</a:t>
            </a:r>
          </a:p>
          <a:p>
            <a:pPr algn="just"/>
            <a:r>
              <a:rPr lang="en-IN" sz="2000" b="0" i="0" dirty="0">
                <a:effectLst/>
                <a:latin typeface="Times New Roman" panose="02020603050405020304" pitchFamily="18" charset="0"/>
                <a:cs typeface="Times New Roman" panose="02020603050405020304" pitchFamily="18" charset="0"/>
              </a:rPr>
              <a:t>Here we are attending to take one dataset and that we </a:t>
            </a:r>
            <a:r>
              <a:rPr lang="en-IN" sz="2000" dirty="0">
                <a:latin typeface="Times New Roman" panose="02020603050405020304" pitchFamily="18" charset="0"/>
                <a:cs typeface="Times New Roman" panose="02020603050405020304" pitchFamily="18" charset="0"/>
              </a:rPr>
              <a:t>shall</a:t>
            </a:r>
            <a:r>
              <a:rPr lang="en-IN" sz="2000" b="0" i="0" dirty="0">
                <a:effectLst/>
                <a:latin typeface="Times New Roman" panose="02020603050405020304" pitchFamily="18" charset="0"/>
                <a:cs typeface="Times New Roman" panose="02020603050405020304" pitchFamily="18" charset="0"/>
              </a:rPr>
              <a:t> apply some imputation techniques.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11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ataset">
            <a:extLst>
              <a:ext uri="{FF2B5EF4-FFF2-40B4-BE49-F238E27FC236}">
                <a16:creationId xmlns:a16="http://schemas.microsoft.com/office/drawing/2014/main" id="{B32BB958-F0BF-28A5-C376-9B6747AAB6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54" r="1876" b="5942"/>
          <a:stretch/>
        </p:blipFill>
        <p:spPr bwMode="auto">
          <a:xfrm>
            <a:off x="0" y="1697204"/>
            <a:ext cx="10463212" cy="516079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7F227C4-156C-91C7-5C26-2C38A7F7E2BC}"/>
              </a:ext>
            </a:extLst>
          </p:cNvPr>
          <p:cNvSpPr>
            <a:spLocks noGrp="1"/>
          </p:cNvSpPr>
          <p:nvPr>
            <p:ph type="title"/>
          </p:nvPr>
        </p:nvSpPr>
        <p:spPr>
          <a:xfrm>
            <a:off x="352425" y="371641"/>
            <a:ext cx="10515600" cy="1325563"/>
          </a:xfrm>
        </p:spPr>
        <p:txBody>
          <a:bodyPr>
            <a:normAutofit/>
          </a:bodyPr>
          <a:lstStyle/>
          <a:p>
            <a:r>
              <a:rPr lang="en-US" sz="5400" b="1" dirty="0"/>
              <a:t>Example</a:t>
            </a:r>
          </a:p>
        </p:txBody>
      </p:sp>
    </p:spTree>
    <p:extLst>
      <p:ext uri="{BB962C8B-B14F-4D97-AF65-F5344CB8AC3E}">
        <p14:creationId xmlns:p14="http://schemas.microsoft.com/office/powerpoint/2010/main" val="2224726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7C9E71BE-6257-6072-09E3-633C1F6F9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72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1B713-AE57-9C53-D09C-E5D4C209110F}"/>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KNN</a:t>
            </a:r>
            <a:endParaRPr lang="en-US" sz="6600" kern="1200">
              <a:solidFill>
                <a:schemeClr val="tx1"/>
              </a:solidFill>
              <a:latin typeface="+mj-lt"/>
              <a:ea typeface="+mj-ea"/>
              <a:cs typeface="+mj-cs"/>
            </a:endParaRPr>
          </a:p>
        </p:txBody>
      </p:sp>
      <p:sp>
        <p:nvSpPr>
          <p:cNvPr id="103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Nearest Neighbor(KNN) Algorithm for Machine Learning">
            <a:extLst>
              <a:ext uri="{FF2B5EF4-FFF2-40B4-BE49-F238E27FC236}">
                <a16:creationId xmlns:a16="http://schemas.microsoft.com/office/drawing/2014/main" id="{CB4CFBA9-0CA1-3F2A-CE60-1A28C59A62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2988" y="2103500"/>
            <a:ext cx="9458325" cy="4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97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B40B8-4925-EF33-6DF7-FA636D4D6EFD}"/>
              </a:ext>
            </a:extLst>
          </p:cNvPr>
          <p:cNvSpPr>
            <a:spLocks noGrp="1"/>
          </p:cNvSpPr>
          <p:nvPr>
            <p:ph type="title"/>
          </p:nvPr>
        </p:nvSpPr>
        <p:spPr/>
        <p:txBody>
          <a:bodyPr/>
          <a:lstStyle/>
          <a:p>
            <a:r>
              <a:rPr lang="en-IN" b="0" i="0" u="sng" dirty="0">
                <a:solidFill>
                  <a:srgbClr val="610B38"/>
                </a:solidFill>
                <a:effectLst/>
                <a:latin typeface="erdana"/>
              </a:rPr>
              <a:t>How does K-NN work?</a:t>
            </a:r>
            <a:br>
              <a:rPr lang="en-IN"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A6E8BBBC-BBC8-332D-FD04-6BF0850675FB}"/>
              </a:ext>
            </a:extLst>
          </p:cNvPr>
          <p:cNvSpPr>
            <a:spLocks noGrp="1"/>
          </p:cNvSpPr>
          <p:nvPr>
            <p:ph idx="1"/>
          </p:nvPr>
        </p:nvSpPr>
        <p:spPr>
          <a:xfrm>
            <a:off x="838200" y="1328738"/>
            <a:ext cx="10515600" cy="4848225"/>
          </a:xfrm>
        </p:spPr>
        <p:txBody>
          <a:bodyPr>
            <a:normAutofit lnSpcReduction="10000"/>
          </a:bodyPr>
          <a:lstStyle/>
          <a:p>
            <a:pPr marL="0" indent="0" algn="just">
              <a:buNone/>
            </a:pPr>
            <a:r>
              <a:rPr lang="en-IN" b="0" i="0" dirty="0">
                <a:solidFill>
                  <a:srgbClr val="333333"/>
                </a:solidFill>
                <a:effectLst/>
                <a:latin typeface="inter-regular"/>
              </a:rPr>
              <a:t>The K-NN working can be explained on the basis of the below algorithm:</a:t>
            </a:r>
          </a:p>
          <a:p>
            <a:pPr algn="just">
              <a:buFont typeface="Arial" panose="020B0604020202020204" pitchFamily="34" charset="0"/>
              <a:buChar char="•"/>
            </a:pPr>
            <a:r>
              <a:rPr lang="en-IN" b="1" i="0" dirty="0">
                <a:solidFill>
                  <a:srgbClr val="000000"/>
                </a:solidFill>
                <a:effectLst/>
                <a:latin typeface="inter-bold"/>
              </a:rPr>
              <a:t>Step-1:</a:t>
            </a:r>
            <a:r>
              <a:rPr lang="en-IN" b="0" i="0" dirty="0">
                <a:solidFill>
                  <a:srgbClr val="000000"/>
                </a:solidFill>
                <a:effectLst/>
                <a:latin typeface="inter-regular"/>
              </a:rPr>
              <a:t> Select the number K of the </a:t>
            </a:r>
            <a:r>
              <a:rPr lang="en-IN" b="0" i="0" dirty="0" err="1">
                <a:solidFill>
                  <a:srgbClr val="000000"/>
                </a:solidFill>
                <a:effectLst/>
                <a:latin typeface="inter-regular"/>
              </a:rPr>
              <a:t>neighbors</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Step-2:</a:t>
            </a:r>
            <a:r>
              <a:rPr lang="en-IN" b="0" i="0" dirty="0">
                <a:solidFill>
                  <a:srgbClr val="000000"/>
                </a:solidFill>
                <a:effectLst/>
                <a:latin typeface="inter-regular"/>
              </a:rPr>
              <a:t> Calculate the Euclidean distance of </a:t>
            </a:r>
            <a:r>
              <a:rPr lang="en-IN" b="1" i="0" dirty="0">
                <a:solidFill>
                  <a:srgbClr val="000000"/>
                </a:solidFill>
                <a:effectLst/>
                <a:latin typeface="inter-bold"/>
              </a:rPr>
              <a:t>K number of </a:t>
            </a:r>
            <a:r>
              <a:rPr lang="en-IN" b="1" i="0" dirty="0" err="1">
                <a:solidFill>
                  <a:srgbClr val="000000"/>
                </a:solidFill>
                <a:effectLst/>
                <a:latin typeface="inter-bold"/>
              </a:rPr>
              <a:t>neighbors</a:t>
            </a:r>
            <a:endParaRPr lang="en-IN" b="0" i="0" dirty="0">
              <a:solidFill>
                <a:srgbClr val="000000"/>
              </a:solidFill>
              <a:effectLst/>
              <a:latin typeface="inter-regular"/>
            </a:endParaRPr>
          </a:p>
          <a:p>
            <a:pPr algn="just">
              <a:buFont typeface="Arial" panose="020B0604020202020204" pitchFamily="34" charset="0"/>
              <a:buChar char="•"/>
            </a:pPr>
            <a:r>
              <a:rPr lang="en-IN" b="1" i="0" dirty="0">
                <a:solidFill>
                  <a:srgbClr val="000000"/>
                </a:solidFill>
                <a:effectLst/>
                <a:latin typeface="inter-bold"/>
              </a:rPr>
              <a:t>Step-3:</a:t>
            </a:r>
            <a:r>
              <a:rPr lang="en-IN" b="0" i="0" dirty="0">
                <a:solidFill>
                  <a:srgbClr val="000000"/>
                </a:solidFill>
                <a:effectLst/>
                <a:latin typeface="inter-regular"/>
              </a:rPr>
              <a:t> Take the K nearest </a:t>
            </a:r>
            <a:r>
              <a:rPr lang="en-IN" b="0" i="0" dirty="0" err="1">
                <a:solidFill>
                  <a:srgbClr val="000000"/>
                </a:solidFill>
                <a:effectLst/>
                <a:latin typeface="inter-regular"/>
              </a:rPr>
              <a:t>neighbors</a:t>
            </a:r>
            <a:r>
              <a:rPr lang="en-IN" b="0" i="0" dirty="0">
                <a:solidFill>
                  <a:srgbClr val="000000"/>
                </a:solidFill>
                <a:effectLst/>
                <a:latin typeface="inter-regular"/>
              </a:rPr>
              <a:t> as per the calculated Euclidean distance.</a:t>
            </a:r>
          </a:p>
          <a:p>
            <a:pPr algn="just">
              <a:buFont typeface="Arial" panose="020B0604020202020204" pitchFamily="34" charset="0"/>
              <a:buChar char="•"/>
            </a:pPr>
            <a:r>
              <a:rPr lang="en-IN" b="1" i="0" dirty="0">
                <a:solidFill>
                  <a:srgbClr val="000000"/>
                </a:solidFill>
                <a:effectLst/>
                <a:latin typeface="inter-bold"/>
              </a:rPr>
              <a:t>Step-4:</a:t>
            </a:r>
            <a:r>
              <a:rPr lang="en-IN" b="0" i="0" dirty="0">
                <a:solidFill>
                  <a:srgbClr val="000000"/>
                </a:solidFill>
                <a:effectLst/>
                <a:latin typeface="inter-regular"/>
              </a:rPr>
              <a:t> Among these k </a:t>
            </a:r>
            <a:r>
              <a:rPr lang="en-IN" b="0" i="0" dirty="0" err="1">
                <a:solidFill>
                  <a:srgbClr val="000000"/>
                </a:solidFill>
                <a:effectLst/>
                <a:latin typeface="inter-regular"/>
              </a:rPr>
              <a:t>neighbors</a:t>
            </a:r>
            <a:r>
              <a:rPr lang="en-IN" b="0" i="0" dirty="0">
                <a:solidFill>
                  <a:srgbClr val="000000"/>
                </a:solidFill>
                <a:effectLst/>
                <a:latin typeface="inter-regular"/>
              </a:rPr>
              <a:t>, count the number of the data points in each category.</a:t>
            </a:r>
          </a:p>
          <a:p>
            <a:pPr algn="just">
              <a:buFont typeface="Arial" panose="020B0604020202020204" pitchFamily="34" charset="0"/>
              <a:buChar char="•"/>
            </a:pPr>
            <a:r>
              <a:rPr lang="en-IN" b="1" i="0" dirty="0">
                <a:solidFill>
                  <a:srgbClr val="000000"/>
                </a:solidFill>
                <a:effectLst/>
                <a:latin typeface="inter-bold"/>
              </a:rPr>
              <a:t>Step-5:</a:t>
            </a:r>
            <a:r>
              <a:rPr lang="en-IN" b="0" i="0" dirty="0">
                <a:solidFill>
                  <a:srgbClr val="000000"/>
                </a:solidFill>
                <a:effectLst/>
                <a:latin typeface="inter-regular"/>
              </a:rPr>
              <a:t> Assign the new data points to that category for which the number of the </a:t>
            </a:r>
            <a:r>
              <a:rPr lang="en-IN" b="0" i="0" dirty="0" err="1">
                <a:solidFill>
                  <a:srgbClr val="000000"/>
                </a:solidFill>
                <a:effectLst/>
                <a:latin typeface="inter-regular"/>
              </a:rPr>
              <a:t>neighbor</a:t>
            </a:r>
            <a:r>
              <a:rPr lang="en-IN" b="0" i="0" dirty="0">
                <a:solidFill>
                  <a:srgbClr val="000000"/>
                </a:solidFill>
                <a:effectLst/>
                <a:latin typeface="inter-regular"/>
              </a:rPr>
              <a:t> is maximum.</a:t>
            </a:r>
          </a:p>
          <a:p>
            <a:pPr algn="just">
              <a:buFont typeface="Arial" panose="020B0604020202020204" pitchFamily="34" charset="0"/>
              <a:buChar char="•"/>
            </a:pPr>
            <a:r>
              <a:rPr lang="en-IN" b="1" i="0" dirty="0">
                <a:solidFill>
                  <a:srgbClr val="000000"/>
                </a:solidFill>
                <a:effectLst/>
                <a:latin typeface="inter-bold"/>
              </a:rPr>
              <a:t>Step-6:</a:t>
            </a:r>
            <a:r>
              <a:rPr lang="en-IN" b="0" i="0" dirty="0">
                <a:solidFill>
                  <a:srgbClr val="000000"/>
                </a:solidFill>
                <a:effectLst/>
                <a:latin typeface="inter-regular"/>
              </a:rPr>
              <a:t> Our model is ready.</a:t>
            </a:r>
          </a:p>
          <a:p>
            <a:endParaRPr lang="en-US" dirty="0"/>
          </a:p>
        </p:txBody>
      </p:sp>
    </p:spTree>
    <p:extLst>
      <p:ext uri="{BB962C8B-B14F-4D97-AF65-F5344CB8AC3E}">
        <p14:creationId xmlns:p14="http://schemas.microsoft.com/office/powerpoint/2010/main" val="3547821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Nearest Neighbor(KNN) Algorithm for Machine Learning">
            <a:extLst>
              <a:ext uri="{FF2B5EF4-FFF2-40B4-BE49-F238E27FC236}">
                <a16:creationId xmlns:a16="http://schemas.microsoft.com/office/drawing/2014/main" id="{D0875D58-3F90-E0A8-0D07-508C5E7781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863" y="1132790"/>
            <a:ext cx="5439172"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EAD2DB-0D05-4190-AF12-BB820650A2B6}"/>
              </a:ext>
            </a:extLst>
          </p:cNvPr>
          <p:cNvSpPr txBox="1"/>
          <p:nvPr/>
        </p:nvSpPr>
        <p:spPr>
          <a:xfrm>
            <a:off x="5991621" y="404038"/>
            <a:ext cx="6093618" cy="1754326"/>
          </a:xfrm>
          <a:prstGeom prst="rect">
            <a:avLst/>
          </a:prstGeom>
          <a:noFill/>
        </p:spPr>
        <p:txBody>
          <a:bodyPr wrap="square">
            <a:spAutoFit/>
          </a:bodyPr>
          <a:lstStyle/>
          <a:p>
            <a:pPr algn="just">
              <a:buFont typeface="Arial" panose="020B0604020202020204" pitchFamily="34" charset="0"/>
              <a:buChar char="•"/>
            </a:pPr>
            <a:r>
              <a:rPr lang="en-IN" b="0" i="0" dirty="0">
                <a:solidFill>
                  <a:srgbClr val="000000"/>
                </a:solidFill>
                <a:effectLst/>
                <a:latin typeface="inter-regular"/>
              </a:rPr>
              <a:t>Firstly, we will choose the number of </a:t>
            </a:r>
            <a:r>
              <a:rPr lang="en-IN" b="0" i="0" dirty="0" err="1">
                <a:solidFill>
                  <a:srgbClr val="000000"/>
                </a:solidFill>
                <a:effectLst/>
                <a:latin typeface="inter-regular"/>
              </a:rPr>
              <a:t>neighbors</a:t>
            </a:r>
            <a:r>
              <a:rPr lang="en-IN" b="0" i="0" dirty="0">
                <a:solidFill>
                  <a:srgbClr val="000000"/>
                </a:solidFill>
                <a:effectLst/>
                <a:latin typeface="inter-regular"/>
              </a:rPr>
              <a:t>, so we will choose the k=5.</a:t>
            </a:r>
          </a:p>
          <a:p>
            <a:pPr algn="just">
              <a:buFont typeface="Arial" panose="020B0604020202020204" pitchFamily="34" charset="0"/>
              <a:buChar char="•"/>
            </a:pPr>
            <a:r>
              <a:rPr lang="en-IN" b="0" i="0" dirty="0">
                <a:solidFill>
                  <a:srgbClr val="000000"/>
                </a:solidFill>
                <a:effectLst/>
                <a:latin typeface="inter-regular"/>
              </a:rPr>
              <a:t>Next, we will calculate the </a:t>
            </a:r>
            <a:r>
              <a:rPr lang="en-IN" b="1" i="0" dirty="0">
                <a:solidFill>
                  <a:srgbClr val="000000"/>
                </a:solidFill>
                <a:effectLst/>
                <a:latin typeface="inter-bold"/>
              </a:rPr>
              <a:t>Euclidean distance</a:t>
            </a:r>
            <a:r>
              <a:rPr lang="en-IN" b="0" i="0" dirty="0">
                <a:solidFill>
                  <a:srgbClr val="000000"/>
                </a:solidFill>
                <a:effectLst/>
                <a:latin typeface="inter-regular"/>
              </a:rPr>
              <a:t> between the data points. The Euclidean distance is the distance between two points, which we have already studied in geometry. It can be calculated as:</a:t>
            </a:r>
          </a:p>
        </p:txBody>
      </p:sp>
      <p:sp>
        <p:nvSpPr>
          <p:cNvPr id="8" name="TextBox 7">
            <a:extLst>
              <a:ext uri="{FF2B5EF4-FFF2-40B4-BE49-F238E27FC236}">
                <a16:creationId xmlns:a16="http://schemas.microsoft.com/office/drawing/2014/main" id="{502AE2AC-87D8-377F-9AE6-2D3FB48C9662}"/>
              </a:ext>
            </a:extLst>
          </p:cNvPr>
          <p:cNvSpPr txBox="1"/>
          <p:nvPr/>
        </p:nvSpPr>
        <p:spPr>
          <a:xfrm>
            <a:off x="489347" y="357871"/>
            <a:ext cx="5011341" cy="923330"/>
          </a:xfrm>
          <a:prstGeom prst="rect">
            <a:avLst/>
          </a:prstGeom>
          <a:noFill/>
        </p:spPr>
        <p:txBody>
          <a:bodyPr wrap="square">
            <a:spAutoFit/>
          </a:bodyPr>
          <a:lstStyle/>
          <a:p>
            <a:r>
              <a:rPr lang="en-IN" b="0" i="0" dirty="0">
                <a:solidFill>
                  <a:srgbClr val="333333"/>
                </a:solidFill>
                <a:effectLst/>
                <a:latin typeface="inter-regular"/>
              </a:rPr>
              <a:t>Suppose we have a new data point and we need to put it in the required category. Consider the below image:</a:t>
            </a:r>
            <a:endParaRPr lang="en-US" dirty="0"/>
          </a:p>
        </p:txBody>
      </p:sp>
      <p:pic>
        <p:nvPicPr>
          <p:cNvPr id="2052" name="Picture 4" descr="K-Nearest Neighbor(KNN) Algorithm for Machine Learning">
            <a:extLst>
              <a:ext uri="{FF2B5EF4-FFF2-40B4-BE49-F238E27FC236}">
                <a16:creationId xmlns:a16="http://schemas.microsoft.com/office/drawing/2014/main" id="{B7983791-7173-FCBD-4EC3-7830C4F87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363" y="2078145"/>
            <a:ext cx="5692774" cy="455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42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D119EA-A077-7BD2-B183-75279236EA37}"/>
              </a:ext>
            </a:extLst>
          </p:cNvPr>
          <p:cNvSpPr>
            <a:spLocks noGrp="1"/>
          </p:cNvSpPr>
          <p:nvPr>
            <p:ph idx="1"/>
          </p:nvPr>
        </p:nvSpPr>
        <p:spPr>
          <a:xfrm>
            <a:off x="438150" y="482600"/>
            <a:ext cx="4433888" cy="2946400"/>
          </a:xfrm>
        </p:spPr>
        <p:txBody>
          <a:bodyPr/>
          <a:lstStyle/>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By calculating the Euclidean distance we got the nearest </a:t>
            </a:r>
            <a:r>
              <a:rPr lang="en-IN" b="0" i="0" dirty="0" err="1">
                <a:solidFill>
                  <a:srgbClr val="000000"/>
                </a:solidFill>
                <a:effectLst/>
                <a:latin typeface="Times New Roman" panose="02020603050405020304" pitchFamily="18" charset="0"/>
                <a:cs typeface="Times New Roman" panose="02020603050405020304" pitchFamily="18" charset="0"/>
              </a:rPr>
              <a:t>neighbors</a:t>
            </a:r>
            <a:r>
              <a:rPr lang="en-IN" b="0" i="0" dirty="0">
                <a:solidFill>
                  <a:srgbClr val="000000"/>
                </a:solidFill>
                <a:effectLst/>
                <a:latin typeface="Times New Roman" panose="02020603050405020304" pitchFamily="18" charset="0"/>
                <a:cs typeface="Times New Roman" panose="02020603050405020304" pitchFamily="18" charset="0"/>
              </a:rPr>
              <a:t>, as three nearest </a:t>
            </a:r>
            <a:r>
              <a:rPr lang="en-IN" b="0" i="0" dirty="0" err="1">
                <a:solidFill>
                  <a:srgbClr val="000000"/>
                </a:solidFill>
                <a:effectLst/>
                <a:latin typeface="Times New Roman" panose="02020603050405020304" pitchFamily="18" charset="0"/>
                <a:cs typeface="Times New Roman" panose="02020603050405020304" pitchFamily="18" charset="0"/>
              </a:rPr>
              <a:t>neighbors</a:t>
            </a:r>
            <a:r>
              <a:rPr lang="en-IN" b="0" i="0" dirty="0">
                <a:solidFill>
                  <a:srgbClr val="000000"/>
                </a:solidFill>
                <a:effectLst/>
                <a:latin typeface="Times New Roman" panose="02020603050405020304" pitchFamily="18" charset="0"/>
                <a:cs typeface="Times New Roman" panose="02020603050405020304" pitchFamily="18" charset="0"/>
              </a:rPr>
              <a:t> in category A and two nearest </a:t>
            </a:r>
            <a:r>
              <a:rPr lang="en-IN" b="0" i="0" dirty="0" err="1">
                <a:solidFill>
                  <a:srgbClr val="000000"/>
                </a:solidFill>
                <a:effectLst/>
                <a:latin typeface="Times New Roman" panose="02020603050405020304" pitchFamily="18" charset="0"/>
                <a:cs typeface="Times New Roman" panose="02020603050405020304" pitchFamily="18" charset="0"/>
              </a:rPr>
              <a:t>neighbors</a:t>
            </a:r>
            <a:r>
              <a:rPr lang="en-IN" b="0" i="0" dirty="0">
                <a:solidFill>
                  <a:srgbClr val="000000"/>
                </a:solidFill>
                <a:effectLst/>
                <a:latin typeface="Times New Roman" panose="02020603050405020304" pitchFamily="18" charset="0"/>
                <a:cs typeface="Times New Roman" panose="02020603050405020304" pitchFamily="18" charset="0"/>
              </a:rPr>
              <a:t> in category B. Consider the image:</a:t>
            </a:r>
          </a:p>
          <a:p>
            <a:pPr algn="just"/>
            <a:endParaRPr lang="en-US" dirty="0">
              <a:latin typeface="Times New Roman" panose="02020603050405020304" pitchFamily="18" charset="0"/>
              <a:cs typeface="Times New Roman" panose="02020603050405020304" pitchFamily="18" charset="0"/>
            </a:endParaRPr>
          </a:p>
        </p:txBody>
      </p:sp>
      <p:pic>
        <p:nvPicPr>
          <p:cNvPr id="3074" name="Picture 2" descr="K-Nearest Neighbor(KNN) Algorithm for Machine Learning">
            <a:extLst>
              <a:ext uri="{FF2B5EF4-FFF2-40B4-BE49-F238E27FC236}">
                <a16:creationId xmlns:a16="http://schemas.microsoft.com/office/drawing/2014/main" id="{AFB7AF14-5916-D951-E78E-F77515D1C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274" y="482599"/>
            <a:ext cx="6765925" cy="6232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7B34C1-0B81-7C59-FDDF-2F93F18825E0}"/>
              </a:ext>
            </a:extLst>
          </p:cNvPr>
          <p:cNvSpPr txBox="1"/>
          <p:nvPr/>
        </p:nvSpPr>
        <p:spPr>
          <a:xfrm>
            <a:off x="438150" y="4211805"/>
            <a:ext cx="4933950" cy="1015663"/>
          </a:xfrm>
          <a:prstGeom prst="rect">
            <a:avLst/>
          </a:prstGeom>
          <a:noFill/>
        </p:spPr>
        <p:txBody>
          <a:bodyPr wrap="square">
            <a:spAutoFit/>
          </a:bodyPr>
          <a:lstStyle/>
          <a:p>
            <a:pPr algn="just">
              <a:buFont typeface="Arial" panose="020B0604020202020204" pitchFamily="34" charset="0"/>
              <a:buChar char="•"/>
            </a:pPr>
            <a:r>
              <a:rPr lang="en-IN" sz="2000" b="0" i="0" dirty="0">
                <a:solidFill>
                  <a:srgbClr val="000000"/>
                </a:solidFill>
                <a:effectLst/>
                <a:latin typeface="Times New Roman" panose="02020603050405020304" pitchFamily="18" charset="0"/>
                <a:cs typeface="Times New Roman" panose="02020603050405020304" pitchFamily="18" charset="0"/>
              </a:rPr>
              <a:t>As we can see the 3 nearest </a:t>
            </a:r>
            <a:r>
              <a:rPr lang="en-IN" sz="2000" b="0" i="0" dirty="0" err="1">
                <a:solidFill>
                  <a:srgbClr val="000000"/>
                </a:solidFill>
                <a:effectLst/>
                <a:latin typeface="Times New Roman" panose="02020603050405020304" pitchFamily="18" charset="0"/>
                <a:cs typeface="Times New Roman" panose="02020603050405020304" pitchFamily="18" charset="0"/>
              </a:rPr>
              <a:t>neighbors</a:t>
            </a:r>
            <a:r>
              <a:rPr lang="en-IN" sz="2000" b="0" i="0" dirty="0">
                <a:solidFill>
                  <a:srgbClr val="000000"/>
                </a:solidFill>
                <a:effectLst/>
                <a:latin typeface="Times New Roman" panose="02020603050405020304" pitchFamily="18" charset="0"/>
                <a:cs typeface="Times New Roman" panose="02020603050405020304" pitchFamily="18" charset="0"/>
              </a:rPr>
              <a:t> are from category A, hence this new data point must belong to category A.</a:t>
            </a:r>
          </a:p>
        </p:txBody>
      </p:sp>
    </p:spTree>
    <p:extLst>
      <p:ext uri="{BB962C8B-B14F-4D97-AF65-F5344CB8AC3E}">
        <p14:creationId xmlns:p14="http://schemas.microsoft.com/office/powerpoint/2010/main" val="280764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8DDA-1385-6A07-4959-FD510FC84CAA}"/>
              </a:ext>
            </a:extLst>
          </p:cNvPr>
          <p:cNvSpPr>
            <a:spLocks noGrp="1"/>
          </p:cNvSpPr>
          <p:nvPr>
            <p:ph type="title"/>
          </p:nvPr>
        </p:nvSpPr>
        <p:spPr/>
        <p:txBody>
          <a:bodyPr/>
          <a:lstStyle/>
          <a:p>
            <a:r>
              <a:rPr lang="en-IN" sz="4400" b="1" i="0" dirty="0">
                <a:solidFill>
                  <a:srgbClr val="993366"/>
                </a:solidFill>
                <a:effectLst/>
                <a:latin typeface="inherit"/>
              </a:rPr>
              <a:t>Nominal Data</a:t>
            </a:r>
            <a:br>
              <a:rPr lang="en-IN" b="0" i="0" dirty="0">
                <a:solidFill>
                  <a:srgbClr val="444444"/>
                </a:solidFill>
                <a:effectLst/>
                <a:latin typeface="Raleway" pitchFamily="2" charset="77"/>
              </a:rPr>
            </a:br>
            <a:endParaRPr lang="en-US" dirty="0"/>
          </a:p>
        </p:txBody>
      </p:sp>
      <p:sp>
        <p:nvSpPr>
          <p:cNvPr id="3" name="Content Placeholder 2">
            <a:extLst>
              <a:ext uri="{FF2B5EF4-FFF2-40B4-BE49-F238E27FC236}">
                <a16:creationId xmlns:a16="http://schemas.microsoft.com/office/drawing/2014/main" id="{093236B1-BFF5-5434-8EBD-CE60531D4077}"/>
              </a:ext>
            </a:extLst>
          </p:cNvPr>
          <p:cNvSpPr>
            <a:spLocks noGrp="1"/>
          </p:cNvSpPr>
          <p:nvPr>
            <p:ph idx="1"/>
          </p:nvPr>
        </p:nvSpPr>
        <p:spPr/>
        <p:txBody>
          <a:bodyPr>
            <a:normAutofit fontScale="77500" lnSpcReduction="20000"/>
          </a:bodyPr>
          <a:lstStyle/>
          <a:p>
            <a:pPr algn="l" fontAlgn="base"/>
            <a:r>
              <a:rPr lang="en-IN" b="0" i="0" dirty="0">
                <a:solidFill>
                  <a:srgbClr val="444444"/>
                </a:solidFill>
                <a:effectLst/>
                <a:latin typeface="Times New Roman" panose="02020603050405020304" pitchFamily="18" charset="0"/>
                <a:cs typeface="Times New Roman" panose="02020603050405020304" pitchFamily="18" charset="0"/>
              </a:rPr>
              <a:t>Nominal data is used just for </a:t>
            </a:r>
            <a:r>
              <a:rPr lang="en-IN" b="0" i="0" dirty="0" err="1">
                <a:solidFill>
                  <a:srgbClr val="444444"/>
                </a:solidFill>
                <a:effectLst/>
                <a:latin typeface="Times New Roman" panose="02020603050405020304" pitchFamily="18" charset="0"/>
                <a:cs typeface="Times New Roman" panose="02020603050405020304" pitchFamily="18" charset="0"/>
              </a:rPr>
              <a:t>labeling</a:t>
            </a:r>
            <a:r>
              <a:rPr lang="en-IN" b="0" i="0" dirty="0">
                <a:solidFill>
                  <a:srgbClr val="444444"/>
                </a:solidFill>
                <a:effectLst/>
                <a:latin typeface="Times New Roman" panose="02020603050405020304" pitchFamily="18" charset="0"/>
                <a:cs typeface="Times New Roman" panose="02020603050405020304" pitchFamily="18" charset="0"/>
              </a:rPr>
              <a:t> variables, without any type of quantitative value. The name ‘nominal’ comes from the Latin word “</a:t>
            </a:r>
            <a:r>
              <a:rPr lang="en-IN" b="0" i="0" dirty="0" err="1">
                <a:solidFill>
                  <a:srgbClr val="444444"/>
                </a:solidFill>
                <a:effectLst/>
                <a:latin typeface="Times New Roman" panose="02020603050405020304" pitchFamily="18" charset="0"/>
                <a:cs typeface="Times New Roman" panose="02020603050405020304" pitchFamily="18" charset="0"/>
              </a:rPr>
              <a:t>nomen</a:t>
            </a:r>
            <a:r>
              <a:rPr lang="en-IN" b="0" i="0" dirty="0">
                <a:solidFill>
                  <a:srgbClr val="444444"/>
                </a:solidFill>
                <a:effectLst/>
                <a:latin typeface="Times New Roman" panose="02020603050405020304" pitchFamily="18" charset="0"/>
                <a:cs typeface="Times New Roman" panose="02020603050405020304" pitchFamily="18" charset="0"/>
              </a:rPr>
              <a:t>” which means ‘name’.</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The nominal data just name a thing without applying it to order. Actually, the nominal data could just be called “labels.”</a:t>
            </a:r>
          </a:p>
          <a:p>
            <a:pPr algn="l"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r>
              <a:rPr lang="en-IN" b="1" i="0" dirty="0">
                <a:solidFill>
                  <a:srgbClr val="339966"/>
                </a:solidFill>
                <a:effectLst/>
                <a:latin typeface="Times New Roman" panose="02020603050405020304" pitchFamily="18" charset="0"/>
                <a:cs typeface="Times New Roman" panose="02020603050405020304" pitchFamily="18" charset="0"/>
              </a:rPr>
              <a:t>Examples of Nominal Data:</a:t>
            </a:r>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Gender (Women, Men)</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Hair </a:t>
            </a:r>
            <a:r>
              <a:rPr lang="en-IN" b="0" i="0" dirty="0" err="1">
                <a:solidFill>
                  <a:srgbClr val="444444"/>
                </a:solidFill>
                <a:effectLst/>
                <a:latin typeface="Times New Roman" panose="02020603050405020304" pitchFamily="18" charset="0"/>
                <a:cs typeface="Times New Roman" panose="02020603050405020304" pitchFamily="18" charset="0"/>
              </a:rPr>
              <a:t>color</a:t>
            </a:r>
            <a:r>
              <a:rPr lang="en-IN" b="0" i="0" dirty="0">
                <a:solidFill>
                  <a:srgbClr val="444444"/>
                </a:solidFill>
                <a:effectLst/>
                <a:latin typeface="Times New Roman" panose="02020603050405020304" pitchFamily="18" charset="0"/>
                <a:cs typeface="Times New Roman" panose="02020603050405020304" pitchFamily="18" charset="0"/>
              </a:rPr>
              <a:t> (Blonde, Brown, Brunette, Red, etc.)</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Marital status (Married, Single, Widowed)</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Ethnicity (Hispanic, Asian)</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As you see from the examples there is no intrinsic ordering to the variables.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Eye </a:t>
            </a:r>
            <a:r>
              <a:rPr lang="en-IN" b="0" i="0" dirty="0" err="1">
                <a:solidFill>
                  <a:srgbClr val="444444"/>
                </a:solidFill>
                <a:effectLst/>
                <a:latin typeface="Times New Roman" panose="02020603050405020304" pitchFamily="18" charset="0"/>
                <a:cs typeface="Times New Roman" panose="02020603050405020304" pitchFamily="18" charset="0"/>
              </a:rPr>
              <a:t>color</a:t>
            </a:r>
            <a:r>
              <a:rPr lang="en-IN" b="0" i="0" dirty="0">
                <a:solidFill>
                  <a:srgbClr val="444444"/>
                </a:solidFill>
                <a:effectLst/>
                <a:latin typeface="Times New Roman" panose="02020603050405020304" pitchFamily="18" charset="0"/>
                <a:cs typeface="Times New Roman" panose="02020603050405020304" pitchFamily="18" charset="0"/>
              </a:rPr>
              <a:t> is a nominal variable having a few categories (Blue, Green, Brown) and there is no way to order these categories from highest to lowest.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0162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9710941-4B0B-9148-0AC2-DD776998F0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4563" y="324778"/>
            <a:ext cx="5926137" cy="561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983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4D15-F8F5-F183-376A-0055635ECD72}"/>
              </a:ext>
            </a:extLst>
          </p:cNvPr>
          <p:cNvSpPr>
            <a:spLocks noGrp="1"/>
          </p:cNvSpPr>
          <p:nvPr>
            <p:ph type="title"/>
          </p:nvPr>
        </p:nvSpPr>
        <p:spPr/>
        <p:txBody>
          <a:bodyPr>
            <a:normAutofit fontScale="90000"/>
          </a:bodyPr>
          <a:lstStyle/>
          <a:p>
            <a:r>
              <a:rPr lang="en-IN" b="0" i="0" u="sng" dirty="0">
                <a:solidFill>
                  <a:srgbClr val="610B38"/>
                </a:solidFill>
                <a:effectLst/>
                <a:latin typeface="erdana"/>
              </a:rPr>
              <a:t>How to select the value of K in the K-NN Algorithm?</a:t>
            </a:r>
            <a:br>
              <a:rPr lang="en-IN" b="0" i="0" dirty="0">
                <a:solidFill>
                  <a:srgbClr val="610B38"/>
                </a:solidFill>
                <a:effectLst/>
                <a:latin typeface="erdana"/>
              </a:rPr>
            </a:br>
            <a:endParaRPr lang="en-US" dirty="0"/>
          </a:p>
        </p:txBody>
      </p:sp>
      <p:sp>
        <p:nvSpPr>
          <p:cNvPr id="3" name="Content Placeholder 2">
            <a:extLst>
              <a:ext uri="{FF2B5EF4-FFF2-40B4-BE49-F238E27FC236}">
                <a16:creationId xmlns:a16="http://schemas.microsoft.com/office/drawing/2014/main" id="{2582F671-05D2-3E10-5C34-043E7651E064}"/>
              </a:ext>
            </a:extLst>
          </p:cNvPr>
          <p:cNvSpPr>
            <a:spLocks noGrp="1"/>
          </p:cNvSpPr>
          <p:nvPr>
            <p:ph idx="1"/>
          </p:nvPr>
        </p:nvSpPr>
        <p:spPr/>
        <p:txBody>
          <a:bodyPr/>
          <a:lstStyle/>
          <a:p>
            <a:pPr algn="just"/>
            <a:r>
              <a:rPr lang="en-IN" b="0" i="0" dirty="0">
                <a:solidFill>
                  <a:srgbClr val="333333"/>
                </a:solidFill>
                <a:effectLst/>
                <a:latin typeface="inter-regular"/>
              </a:rPr>
              <a:t>Below are some points to remember while selecting the value of K in the K-NN algorithm:</a:t>
            </a:r>
          </a:p>
          <a:p>
            <a:pPr algn="just">
              <a:buFont typeface="Arial" panose="020B0604020202020204" pitchFamily="34" charset="0"/>
              <a:buChar char="•"/>
            </a:pPr>
            <a:r>
              <a:rPr lang="en-IN" b="0" i="0" dirty="0">
                <a:solidFill>
                  <a:srgbClr val="000000"/>
                </a:solidFill>
                <a:effectLst/>
                <a:latin typeface="inter-regular"/>
              </a:rPr>
              <a:t>There is no particular way to determine the best value for "K", so we need to try some values to find the best out of them. The most preferred value for K is 5.</a:t>
            </a:r>
          </a:p>
          <a:p>
            <a:pPr algn="just">
              <a:buFont typeface="Arial" panose="020B0604020202020204" pitchFamily="34" charset="0"/>
              <a:buChar char="•"/>
            </a:pPr>
            <a:r>
              <a:rPr lang="en-IN" b="0" i="0" dirty="0">
                <a:solidFill>
                  <a:srgbClr val="000000"/>
                </a:solidFill>
                <a:effectLst/>
                <a:latin typeface="inter-regular"/>
              </a:rPr>
              <a:t>A very low value for K such as K=1 or K=2, can be noisy and lead to the effects of outliers in the model.</a:t>
            </a:r>
          </a:p>
          <a:p>
            <a:pPr algn="just">
              <a:buFont typeface="Arial" panose="020B0604020202020204" pitchFamily="34" charset="0"/>
              <a:buChar char="•"/>
            </a:pPr>
            <a:r>
              <a:rPr lang="en-IN" b="0" i="0" dirty="0">
                <a:solidFill>
                  <a:srgbClr val="000000"/>
                </a:solidFill>
                <a:effectLst/>
                <a:latin typeface="inter-regular"/>
              </a:rPr>
              <a:t>Large values for K are good, but it may find some difficulties.</a:t>
            </a:r>
          </a:p>
          <a:p>
            <a:pPr algn="just"/>
            <a:endParaRPr lang="en-IN" b="0" i="0" dirty="0">
              <a:solidFill>
                <a:srgbClr val="333333"/>
              </a:solidFill>
              <a:effectLst/>
              <a:latin typeface="inter-regular"/>
            </a:endParaRPr>
          </a:p>
          <a:p>
            <a:endParaRPr lang="en-US" dirty="0"/>
          </a:p>
        </p:txBody>
      </p:sp>
    </p:spTree>
    <p:extLst>
      <p:ext uri="{BB962C8B-B14F-4D97-AF65-F5344CB8AC3E}">
        <p14:creationId xmlns:p14="http://schemas.microsoft.com/office/powerpoint/2010/main" val="700431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353497-C5FA-661F-347A-DB60874BA2A2}"/>
              </a:ext>
            </a:extLst>
          </p:cNvPr>
          <p:cNvSpPr>
            <a:spLocks noGrp="1"/>
          </p:cNvSpPr>
          <p:nvPr>
            <p:ph idx="1"/>
          </p:nvPr>
        </p:nvSpPr>
        <p:spPr>
          <a:xfrm>
            <a:off x="838200" y="600075"/>
            <a:ext cx="10515600" cy="5576888"/>
          </a:xfrm>
        </p:spPr>
        <p:txBody>
          <a:bodyPr/>
          <a:lstStyle/>
          <a:p>
            <a:pPr marL="0" indent="0" algn="just">
              <a:buNone/>
            </a:pPr>
            <a:r>
              <a:rPr lang="en-IN" b="0" i="0" u="sng" dirty="0">
                <a:solidFill>
                  <a:srgbClr val="610B38"/>
                </a:solidFill>
                <a:effectLst/>
                <a:latin typeface="erdana"/>
              </a:rPr>
              <a:t>Advantages of KNN Algorithm:</a:t>
            </a:r>
            <a:endParaRPr lang="en-IN" b="0" i="0" dirty="0">
              <a:solidFill>
                <a:srgbClr val="610B38"/>
              </a:solidFill>
              <a:effectLst/>
              <a:latin typeface="erdana"/>
            </a:endParaRPr>
          </a:p>
          <a:p>
            <a:pPr algn="just">
              <a:buFont typeface="Arial" panose="020B0604020202020204" pitchFamily="34" charset="0"/>
              <a:buChar char="•"/>
            </a:pPr>
            <a:r>
              <a:rPr lang="en-IN" b="0" i="0" dirty="0">
                <a:solidFill>
                  <a:srgbClr val="000000"/>
                </a:solidFill>
                <a:effectLst/>
                <a:latin typeface="inter-regular"/>
              </a:rPr>
              <a:t>It is simple to implement.</a:t>
            </a:r>
          </a:p>
          <a:p>
            <a:pPr algn="just">
              <a:buFont typeface="Arial" panose="020B0604020202020204" pitchFamily="34" charset="0"/>
              <a:buChar char="•"/>
            </a:pPr>
            <a:r>
              <a:rPr lang="en-IN" b="0" i="0" dirty="0">
                <a:solidFill>
                  <a:srgbClr val="000000"/>
                </a:solidFill>
                <a:effectLst/>
                <a:latin typeface="inter-regular"/>
              </a:rPr>
              <a:t>It is robust to the noisy training data</a:t>
            </a:r>
          </a:p>
          <a:p>
            <a:pPr algn="just">
              <a:buFont typeface="Arial" panose="020B0604020202020204" pitchFamily="34" charset="0"/>
              <a:buChar char="•"/>
            </a:pPr>
            <a:r>
              <a:rPr lang="en-IN" b="0" i="0" dirty="0">
                <a:solidFill>
                  <a:srgbClr val="000000"/>
                </a:solidFill>
                <a:effectLst/>
                <a:latin typeface="inter-regular"/>
              </a:rPr>
              <a:t>It can be more effective if the training data is large.</a:t>
            </a:r>
          </a:p>
          <a:p>
            <a:pPr algn="just">
              <a:buFont typeface="Arial" panose="020B0604020202020204" pitchFamily="34" charset="0"/>
              <a:buChar char="•"/>
            </a:pPr>
            <a:endParaRPr lang="en-IN" b="0" i="0" dirty="0">
              <a:solidFill>
                <a:srgbClr val="000000"/>
              </a:solidFill>
              <a:effectLst/>
              <a:latin typeface="inter-regular"/>
            </a:endParaRPr>
          </a:p>
          <a:p>
            <a:pPr marL="0" indent="0" algn="just">
              <a:buNone/>
            </a:pPr>
            <a:r>
              <a:rPr lang="en-IN" b="0" i="0" u="sng" dirty="0">
                <a:solidFill>
                  <a:srgbClr val="610B4B"/>
                </a:solidFill>
                <a:effectLst/>
                <a:latin typeface="erdana"/>
              </a:rPr>
              <a:t>Disadvantages of KNN Algorithm:</a:t>
            </a:r>
          </a:p>
          <a:p>
            <a:pPr algn="just">
              <a:buFont typeface="Arial" panose="020B0604020202020204" pitchFamily="34" charset="0"/>
              <a:buChar char="•"/>
            </a:pPr>
            <a:r>
              <a:rPr lang="en-IN" b="0" i="0" dirty="0">
                <a:solidFill>
                  <a:srgbClr val="000000"/>
                </a:solidFill>
                <a:effectLst/>
                <a:latin typeface="inter-regular"/>
              </a:rPr>
              <a:t>Always needs to determine the value of K which may be complex some time.</a:t>
            </a:r>
          </a:p>
          <a:p>
            <a:pPr algn="just">
              <a:buFont typeface="Arial" panose="020B0604020202020204" pitchFamily="34" charset="0"/>
              <a:buChar char="•"/>
            </a:pPr>
            <a:r>
              <a:rPr lang="en-IN" b="0" i="0" dirty="0">
                <a:solidFill>
                  <a:srgbClr val="000000"/>
                </a:solidFill>
                <a:effectLst/>
                <a:latin typeface="inter-regular"/>
              </a:rPr>
              <a:t>The computation cost is high because of calculating the distance between the data points for all the training samples.</a:t>
            </a:r>
          </a:p>
          <a:p>
            <a:endParaRPr lang="en-US" dirty="0"/>
          </a:p>
        </p:txBody>
      </p:sp>
    </p:spTree>
    <p:extLst>
      <p:ext uri="{BB962C8B-B14F-4D97-AF65-F5344CB8AC3E}">
        <p14:creationId xmlns:p14="http://schemas.microsoft.com/office/powerpoint/2010/main" val="3534529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B8D04-07F2-5793-E69C-0D0F88CE5B96}"/>
              </a:ext>
            </a:extLst>
          </p:cNvPr>
          <p:cNvSpPr>
            <a:spLocks noGrp="1"/>
          </p:cNvSpPr>
          <p:nvPr>
            <p:ph type="title"/>
          </p:nvPr>
        </p:nvSpPr>
        <p:spPr>
          <a:xfrm>
            <a:off x="544285" y="278040"/>
            <a:ext cx="3897085" cy="1325563"/>
          </a:xfrm>
        </p:spPr>
        <p:txBody>
          <a:bodyPr/>
          <a:lstStyle/>
          <a:p>
            <a:r>
              <a:rPr lang="en-US" dirty="0"/>
              <a:t>Example (KNN)</a:t>
            </a:r>
          </a:p>
        </p:txBody>
      </p:sp>
      <p:graphicFrame>
        <p:nvGraphicFramePr>
          <p:cNvPr id="4" name="Table 4">
            <a:extLst>
              <a:ext uri="{FF2B5EF4-FFF2-40B4-BE49-F238E27FC236}">
                <a16:creationId xmlns:a16="http://schemas.microsoft.com/office/drawing/2014/main" id="{8402651D-CBA6-377D-B7B8-2CEE372599E0}"/>
              </a:ext>
            </a:extLst>
          </p:cNvPr>
          <p:cNvGraphicFramePr>
            <a:graphicFrameLocks noGrp="1"/>
          </p:cNvGraphicFramePr>
          <p:nvPr>
            <p:ph idx="1"/>
            <p:extLst>
              <p:ext uri="{D42A27DB-BD31-4B8C-83A1-F6EECF244321}">
                <p14:modId xmlns:p14="http://schemas.microsoft.com/office/powerpoint/2010/main" val="2223094229"/>
              </p:ext>
            </p:extLst>
          </p:nvPr>
        </p:nvGraphicFramePr>
        <p:xfrm>
          <a:off x="544285" y="1379310"/>
          <a:ext cx="4191000" cy="182880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53408300"/>
                    </a:ext>
                  </a:extLst>
                </a:gridCol>
                <a:gridCol w="1397000">
                  <a:extLst>
                    <a:ext uri="{9D8B030D-6E8A-4147-A177-3AD203B41FA5}">
                      <a16:colId xmlns:a16="http://schemas.microsoft.com/office/drawing/2014/main" val="1927530710"/>
                    </a:ext>
                  </a:extLst>
                </a:gridCol>
                <a:gridCol w="1397000">
                  <a:extLst>
                    <a:ext uri="{9D8B030D-6E8A-4147-A177-3AD203B41FA5}">
                      <a16:colId xmlns:a16="http://schemas.microsoft.com/office/drawing/2014/main" val="1300908098"/>
                    </a:ext>
                  </a:extLst>
                </a:gridCol>
              </a:tblGrid>
              <a:tr h="351155">
                <a:tc>
                  <a:txBody>
                    <a:bodyPr/>
                    <a:lstStyle/>
                    <a:p>
                      <a:r>
                        <a:rPr lang="en-US" dirty="0"/>
                        <a:t>Durability</a:t>
                      </a:r>
                    </a:p>
                  </a:txBody>
                  <a:tcPr/>
                </a:tc>
                <a:tc>
                  <a:txBody>
                    <a:bodyPr/>
                    <a:lstStyle/>
                    <a:p>
                      <a:r>
                        <a:rPr lang="en-US" dirty="0"/>
                        <a:t>Strength</a:t>
                      </a:r>
                    </a:p>
                  </a:txBody>
                  <a:tcPr/>
                </a:tc>
                <a:tc>
                  <a:txBody>
                    <a:bodyPr/>
                    <a:lstStyle/>
                    <a:p>
                      <a:r>
                        <a:rPr lang="en-US" dirty="0"/>
                        <a:t>Class</a:t>
                      </a:r>
                    </a:p>
                  </a:txBody>
                  <a:tcPr/>
                </a:tc>
                <a:extLst>
                  <a:ext uri="{0D108BD9-81ED-4DB2-BD59-A6C34878D82A}">
                    <a16:rowId xmlns:a16="http://schemas.microsoft.com/office/drawing/2014/main" val="3423393792"/>
                  </a:ext>
                </a:extLst>
              </a:tr>
              <a:tr h="351155">
                <a:tc>
                  <a:txBody>
                    <a:bodyPr/>
                    <a:lstStyle/>
                    <a:p>
                      <a:r>
                        <a:rPr lang="en-US" dirty="0"/>
                        <a:t>7</a:t>
                      </a:r>
                    </a:p>
                  </a:txBody>
                  <a:tcPr/>
                </a:tc>
                <a:tc>
                  <a:txBody>
                    <a:bodyPr/>
                    <a:lstStyle/>
                    <a:p>
                      <a:r>
                        <a:rPr lang="en-US" dirty="0"/>
                        <a:t>7</a:t>
                      </a:r>
                    </a:p>
                  </a:txBody>
                  <a:tcPr/>
                </a:tc>
                <a:tc>
                  <a:txBody>
                    <a:bodyPr/>
                    <a:lstStyle/>
                    <a:p>
                      <a:r>
                        <a:rPr lang="en-US" dirty="0"/>
                        <a:t>Bad</a:t>
                      </a:r>
                    </a:p>
                  </a:txBody>
                  <a:tcPr/>
                </a:tc>
                <a:extLst>
                  <a:ext uri="{0D108BD9-81ED-4DB2-BD59-A6C34878D82A}">
                    <a16:rowId xmlns:a16="http://schemas.microsoft.com/office/drawing/2014/main" val="1655259114"/>
                  </a:ext>
                </a:extLst>
              </a:tr>
              <a:tr h="351155">
                <a:tc>
                  <a:txBody>
                    <a:bodyPr/>
                    <a:lstStyle/>
                    <a:p>
                      <a:r>
                        <a:rPr lang="en-US" dirty="0"/>
                        <a:t>7</a:t>
                      </a:r>
                    </a:p>
                  </a:txBody>
                  <a:tcPr/>
                </a:tc>
                <a:tc>
                  <a:txBody>
                    <a:bodyPr/>
                    <a:lstStyle/>
                    <a:p>
                      <a:r>
                        <a:rPr lang="en-US" dirty="0"/>
                        <a:t>4</a:t>
                      </a:r>
                    </a:p>
                  </a:txBody>
                  <a:tcPr/>
                </a:tc>
                <a:tc>
                  <a:txBody>
                    <a:bodyPr/>
                    <a:lstStyle/>
                    <a:p>
                      <a:r>
                        <a:rPr lang="en-US" dirty="0"/>
                        <a:t>Bad</a:t>
                      </a:r>
                    </a:p>
                  </a:txBody>
                  <a:tcPr/>
                </a:tc>
                <a:extLst>
                  <a:ext uri="{0D108BD9-81ED-4DB2-BD59-A6C34878D82A}">
                    <a16:rowId xmlns:a16="http://schemas.microsoft.com/office/drawing/2014/main" val="938460216"/>
                  </a:ext>
                </a:extLst>
              </a:tr>
              <a:tr h="351155">
                <a:tc>
                  <a:txBody>
                    <a:bodyPr/>
                    <a:lstStyle/>
                    <a:p>
                      <a:r>
                        <a:rPr lang="en-US" dirty="0"/>
                        <a:t>3</a:t>
                      </a:r>
                    </a:p>
                  </a:txBody>
                  <a:tcPr/>
                </a:tc>
                <a:tc>
                  <a:txBody>
                    <a:bodyPr/>
                    <a:lstStyle/>
                    <a:p>
                      <a:r>
                        <a:rPr lang="en-US" dirty="0"/>
                        <a:t>4</a:t>
                      </a:r>
                    </a:p>
                  </a:txBody>
                  <a:tcPr/>
                </a:tc>
                <a:tc>
                  <a:txBody>
                    <a:bodyPr/>
                    <a:lstStyle/>
                    <a:p>
                      <a:r>
                        <a:rPr lang="en-US" dirty="0"/>
                        <a:t>Good</a:t>
                      </a:r>
                    </a:p>
                  </a:txBody>
                  <a:tcPr/>
                </a:tc>
                <a:extLst>
                  <a:ext uri="{0D108BD9-81ED-4DB2-BD59-A6C34878D82A}">
                    <a16:rowId xmlns:a16="http://schemas.microsoft.com/office/drawing/2014/main" val="1097029251"/>
                  </a:ext>
                </a:extLst>
              </a:tr>
              <a:tr h="351155">
                <a:tc>
                  <a:txBody>
                    <a:bodyPr/>
                    <a:lstStyle/>
                    <a:p>
                      <a:r>
                        <a:rPr lang="en-US" dirty="0"/>
                        <a:t>1</a:t>
                      </a:r>
                    </a:p>
                  </a:txBody>
                  <a:tcPr/>
                </a:tc>
                <a:tc>
                  <a:txBody>
                    <a:bodyPr/>
                    <a:lstStyle/>
                    <a:p>
                      <a:r>
                        <a:rPr lang="en-US" dirty="0"/>
                        <a:t>4</a:t>
                      </a:r>
                    </a:p>
                  </a:txBody>
                  <a:tcPr/>
                </a:tc>
                <a:tc>
                  <a:txBody>
                    <a:bodyPr/>
                    <a:lstStyle/>
                    <a:p>
                      <a:r>
                        <a:rPr lang="en-US" dirty="0"/>
                        <a:t>Good</a:t>
                      </a:r>
                    </a:p>
                  </a:txBody>
                  <a:tcPr/>
                </a:tc>
                <a:extLst>
                  <a:ext uri="{0D108BD9-81ED-4DB2-BD59-A6C34878D82A}">
                    <a16:rowId xmlns:a16="http://schemas.microsoft.com/office/drawing/2014/main" val="2032594059"/>
                  </a:ext>
                </a:extLst>
              </a:tr>
            </a:tbl>
          </a:graphicData>
        </a:graphic>
      </p:graphicFrame>
      <p:sp>
        <p:nvSpPr>
          <p:cNvPr id="5" name="TextBox 4">
            <a:extLst>
              <a:ext uri="{FF2B5EF4-FFF2-40B4-BE49-F238E27FC236}">
                <a16:creationId xmlns:a16="http://schemas.microsoft.com/office/drawing/2014/main" id="{514C5546-487C-FBC5-9BD4-3BAC3D0B24F7}"/>
              </a:ext>
            </a:extLst>
          </p:cNvPr>
          <p:cNvSpPr txBox="1"/>
          <p:nvPr/>
        </p:nvSpPr>
        <p:spPr>
          <a:xfrm>
            <a:off x="332013" y="3331028"/>
            <a:ext cx="4615544" cy="2308324"/>
          </a:xfrm>
          <a:prstGeom prst="rect">
            <a:avLst/>
          </a:prstGeom>
          <a:noFill/>
        </p:spPr>
        <p:txBody>
          <a:bodyPr wrap="square" rtlCol="0">
            <a:spAutoFit/>
          </a:bodyPr>
          <a:lstStyle/>
          <a:p>
            <a:r>
              <a:rPr lang="en-US" dirty="0"/>
              <a:t>A factory produces special paper tissue, based on the parameters the aim is to determine if the paper tissue produced is of good quality or not.</a:t>
            </a:r>
          </a:p>
          <a:p>
            <a:endParaRPr lang="en-US" dirty="0"/>
          </a:p>
          <a:p>
            <a:r>
              <a:rPr lang="en-US" b="1" dirty="0"/>
              <a:t>New Data:</a:t>
            </a:r>
          </a:p>
          <a:p>
            <a:r>
              <a:rPr lang="en-US" dirty="0"/>
              <a:t>Durability :7, Strength : 3</a:t>
            </a:r>
          </a:p>
          <a:p>
            <a:r>
              <a:rPr lang="en-US" dirty="0"/>
              <a:t>Determine its class.</a:t>
            </a:r>
          </a:p>
        </p:txBody>
      </p:sp>
      <p:sp>
        <p:nvSpPr>
          <p:cNvPr id="6" name="TextBox 5">
            <a:extLst>
              <a:ext uri="{FF2B5EF4-FFF2-40B4-BE49-F238E27FC236}">
                <a16:creationId xmlns:a16="http://schemas.microsoft.com/office/drawing/2014/main" id="{D529C023-E226-94A5-D6C4-FDBBFFE0D51B}"/>
              </a:ext>
            </a:extLst>
          </p:cNvPr>
          <p:cNvSpPr txBox="1"/>
          <p:nvPr/>
        </p:nvSpPr>
        <p:spPr>
          <a:xfrm>
            <a:off x="5557155" y="178981"/>
            <a:ext cx="6466115" cy="1200329"/>
          </a:xfrm>
          <a:prstGeom prst="rect">
            <a:avLst/>
          </a:prstGeom>
          <a:noFill/>
        </p:spPr>
        <p:txBody>
          <a:bodyPr wrap="square" rtlCol="0">
            <a:spAutoFit/>
          </a:bodyPr>
          <a:lstStyle/>
          <a:p>
            <a:r>
              <a:rPr lang="en-US" dirty="0"/>
              <a:t>Solution:</a:t>
            </a:r>
          </a:p>
          <a:p>
            <a:r>
              <a:rPr lang="en-US" dirty="0"/>
              <a:t>Assume neighbors, k = 3</a:t>
            </a:r>
          </a:p>
          <a:p>
            <a:r>
              <a:rPr lang="en-US" dirty="0"/>
              <a:t>Calculate distance between new data(3,7)  and three neighbors.</a:t>
            </a:r>
          </a:p>
          <a:p>
            <a:endParaRPr lang="en-US" dirty="0"/>
          </a:p>
        </p:txBody>
      </p:sp>
      <p:graphicFrame>
        <p:nvGraphicFramePr>
          <p:cNvPr id="7" name="Table 4">
            <a:extLst>
              <a:ext uri="{FF2B5EF4-FFF2-40B4-BE49-F238E27FC236}">
                <a16:creationId xmlns:a16="http://schemas.microsoft.com/office/drawing/2014/main" id="{9B0045F6-86DE-5657-DCAA-2B3282036402}"/>
              </a:ext>
            </a:extLst>
          </p:cNvPr>
          <p:cNvGraphicFramePr>
            <a:graphicFrameLocks/>
          </p:cNvGraphicFramePr>
          <p:nvPr>
            <p:extLst>
              <p:ext uri="{D42A27DB-BD31-4B8C-83A1-F6EECF244321}">
                <p14:modId xmlns:p14="http://schemas.microsoft.com/office/powerpoint/2010/main" val="3401874671"/>
              </p:ext>
            </p:extLst>
          </p:nvPr>
        </p:nvGraphicFramePr>
        <p:xfrm>
          <a:off x="5851070" y="1086992"/>
          <a:ext cx="5176159" cy="2244036"/>
        </p:xfrm>
        <a:graphic>
          <a:graphicData uri="http://schemas.openxmlformats.org/drawingml/2006/table">
            <a:tbl>
              <a:tblPr firstRow="1" bandRow="1">
                <a:tableStyleId>{5C22544A-7EE6-4342-B048-85BDC9FD1C3A}</a:tableStyleId>
              </a:tblPr>
              <a:tblGrid>
                <a:gridCol w="1155440">
                  <a:extLst>
                    <a:ext uri="{9D8B030D-6E8A-4147-A177-3AD203B41FA5}">
                      <a16:colId xmlns:a16="http://schemas.microsoft.com/office/drawing/2014/main" val="53408300"/>
                    </a:ext>
                  </a:extLst>
                </a:gridCol>
                <a:gridCol w="1077719">
                  <a:extLst>
                    <a:ext uri="{9D8B030D-6E8A-4147-A177-3AD203B41FA5}">
                      <a16:colId xmlns:a16="http://schemas.microsoft.com/office/drawing/2014/main" val="1927530710"/>
                    </a:ext>
                  </a:extLst>
                </a:gridCol>
                <a:gridCol w="2943000">
                  <a:extLst>
                    <a:ext uri="{9D8B030D-6E8A-4147-A177-3AD203B41FA5}">
                      <a16:colId xmlns:a16="http://schemas.microsoft.com/office/drawing/2014/main" val="1300908098"/>
                    </a:ext>
                  </a:extLst>
                </a:gridCol>
              </a:tblGrid>
              <a:tr h="327645">
                <a:tc>
                  <a:txBody>
                    <a:bodyPr/>
                    <a:lstStyle/>
                    <a:p>
                      <a:pPr algn="ctr"/>
                      <a:r>
                        <a:rPr lang="en-US" dirty="0"/>
                        <a:t>Durability</a:t>
                      </a:r>
                    </a:p>
                  </a:txBody>
                  <a:tcPr/>
                </a:tc>
                <a:tc>
                  <a:txBody>
                    <a:bodyPr/>
                    <a:lstStyle/>
                    <a:p>
                      <a:pPr algn="ctr"/>
                      <a:r>
                        <a:rPr lang="en-US" dirty="0"/>
                        <a:t>Strength</a:t>
                      </a:r>
                    </a:p>
                  </a:txBody>
                  <a:tcPr/>
                </a:tc>
                <a:tc>
                  <a:txBody>
                    <a:bodyPr/>
                    <a:lstStyle/>
                    <a:p>
                      <a:r>
                        <a:rPr lang="en-US" dirty="0"/>
                        <a:t>Calculate Distance  to (3,7)</a:t>
                      </a:r>
                    </a:p>
                  </a:txBody>
                  <a:tcPr/>
                </a:tc>
                <a:extLst>
                  <a:ext uri="{0D108BD9-81ED-4DB2-BD59-A6C34878D82A}">
                    <a16:rowId xmlns:a16="http://schemas.microsoft.com/office/drawing/2014/main" val="3423393792"/>
                  </a:ext>
                </a:extLst>
              </a:tr>
              <a:tr h="327645">
                <a:tc>
                  <a:txBody>
                    <a:bodyPr/>
                    <a:lstStyle/>
                    <a:p>
                      <a:pPr algn="ctr"/>
                      <a:r>
                        <a:rPr lang="en-US" dirty="0"/>
                        <a:t>7</a:t>
                      </a:r>
                    </a:p>
                  </a:txBody>
                  <a:tcPr/>
                </a:tc>
                <a:tc>
                  <a:txBody>
                    <a:bodyPr/>
                    <a:lstStyle/>
                    <a:p>
                      <a:pPr algn="ctr"/>
                      <a:r>
                        <a:rPr lang="en-US" dirty="0"/>
                        <a:t>7</a:t>
                      </a:r>
                    </a:p>
                  </a:txBody>
                  <a:tcPr/>
                </a:tc>
                <a:tc>
                  <a:txBody>
                    <a:bodyPr/>
                    <a:lstStyle/>
                    <a:p>
                      <a:r>
                        <a:rPr lang="en-US" dirty="0"/>
                        <a:t>(7-3)</a:t>
                      </a:r>
                      <a:r>
                        <a:rPr lang="en-US" baseline="30000" dirty="0"/>
                        <a:t>2</a:t>
                      </a:r>
                      <a:r>
                        <a:rPr lang="en-US" dirty="0"/>
                        <a:t>+(7-7)</a:t>
                      </a:r>
                      <a:r>
                        <a:rPr lang="en-US" baseline="30000" dirty="0"/>
                        <a:t>2 </a:t>
                      </a:r>
                      <a:r>
                        <a:rPr lang="en-US" baseline="0" dirty="0"/>
                        <a:t>= 16</a:t>
                      </a:r>
                      <a:endParaRPr lang="en-US" baseline="30000" dirty="0"/>
                    </a:p>
                  </a:txBody>
                  <a:tcPr/>
                </a:tc>
                <a:extLst>
                  <a:ext uri="{0D108BD9-81ED-4DB2-BD59-A6C34878D82A}">
                    <a16:rowId xmlns:a16="http://schemas.microsoft.com/office/drawing/2014/main" val="1655259114"/>
                  </a:ext>
                </a:extLst>
              </a:tr>
              <a:tr h="327645">
                <a:tc>
                  <a:txBody>
                    <a:bodyPr/>
                    <a:lstStyle/>
                    <a:p>
                      <a:pPr algn="ctr"/>
                      <a:r>
                        <a:rPr lang="en-US" dirty="0"/>
                        <a:t>7</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a:t>
                      </a:r>
                      <a:r>
                        <a:rPr lang="en-US" baseline="30000" dirty="0"/>
                        <a:t>2</a:t>
                      </a:r>
                      <a:r>
                        <a:rPr lang="en-US" dirty="0"/>
                        <a:t>+(4-7)</a:t>
                      </a:r>
                      <a:r>
                        <a:rPr lang="en-US" baseline="30000" dirty="0"/>
                        <a:t>2 </a:t>
                      </a:r>
                      <a:r>
                        <a:rPr lang="en-US" baseline="0" dirty="0"/>
                        <a:t>= 25</a:t>
                      </a:r>
                      <a:endParaRPr lang="en-US" baseline="30000" dirty="0"/>
                    </a:p>
                  </a:txBody>
                  <a:tcPr/>
                </a:tc>
                <a:extLst>
                  <a:ext uri="{0D108BD9-81ED-4DB2-BD59-A6C34878D82A}">
                    <a16:rowId xmlns:a16="http://schemas.microsoft.com/office/drawing/2014/main" val="938460216"/>
                  </a:ext>
                </a:extLst>
              </a:tr>
              <a:tr h="573378">
                <a:tc>
                  <a:txBody>
                    <a:bodyPr/>
                    <a:lstStyle/>
                    <a:p>
                      <a:pPr algn="ctr"/>
                      <a:r>
                        <a:rPr lang="en-US" dirty="0"/>
                        <a:t>3</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a:t>
                      </a:r>
                      <a:r>
                        <a:rPr lang="en-US" baseline="30000" dirty="0"/>
                        <a:t>2</a:t>
                      </a:r>
                      <a:r>
                        <a:rPr lang="en-US" dirty="0"/>
                        <a:t>+(4-7)</a:t>
                      </a:r>
                      <a:r>
                        <a:rPr lang="en-US" baseline="30000" dirty="0"/>
                        <a:t>2 </a:t>
                      </a:r>
                      <a:r>
                        <a:rPr lang="en-US" baseline="0" dirty="0"/>
                        <a:t>= 9</a:t>
                      </a:r>
                      <a:endParaRPr lang="en-US" baseline="30000" dirty="0"/>
                    </a:p>
                  </a:txBody>
                  <a:tcPr/>
                </a:tc>
                <a:extLst>
                  <a:ext uri="{0D108BD9-81ED-4DB2-BD59-A6C34878D82A}">
                    <a16:rowId xmlns:a16="http://schemas.microsoft.com/office/drawing/2014/main" val="1097029251"/>
                  </a:ext>
                </a:extLst>
              </a:tr>
              <a:tr h="573378">
                <a:tc>
                  <a:txBody>
                    <a:bodyPr/>
                    <a:lstStyle/>
                    <a:p>
                      <a:pPr algn="ctr"/>
                      <a:r>
                        <a:rPr lang="en-US" dirty="0"/>
                        <a:t>1</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r>
                        <a:rPr lang="en-US" baseline="30000" dirty="0"/>
                        <a:t>2</a:t>
                      </a:r>
                      <a:r>
                        <a:rPr lang="en-US" dirty="0"/>
                        <a:t>+(4-7)</a:t>
                      </a:r>
                      <a:r>
                        <a:rPr lang="en-US" baseline="30000" dirty="0"/>
                        <a:t>2 </a:t>
                      </a:r>
                      <a:r>
                        <a:rPr lang="en-US" baseline="0" dirty="0"/>
                        <a:t>= 13</a:t>
                      </a:r>
                      <a:endParaRPr lang="en-US" baseline="30000" dirty="0"/>
                    </a:p>
                  </a:txBody>
                  <a:tcPr/>
                </a:tc>
                <a:extLst>
                  <a:ext uri="{0D108BD9-81ED-4DB2-BD59-A6C34878D82A}">
                    <a16:rowId xmlns:a16="http://schemas.microsoft.com/office/drawing/2014/main" val="2032594059"/>
                  </a:ext>
                </a:extLst>
              </a:tr>
            </a:tbl>
          </a:graphicData>
        </a:graphic>
      </p:graphicFrame>
      <p:graphicFrame>
        <p:nvGraphicFramePr>
          <p:cNvPr id="8" name="Table 4">
            <a:extLst>
              <a:ext uri="{FF2B5EF4-FFF2-40B4-BE49-F238E27FC236}">
                <a16:creationId xmlns:a16="http://schemas.microsoft.com/office/drawing/2014/main" id="{1469C793-39F3-B1E4-7758-C6DA7CE4E020}"/>
              </a:ext>
            </a:extLst>
          </p:cNvPr>
          <p:cNvGraphicFramePr>
            <a:graphicFrameLocks/>
          </p:cNvGraphicFramePr>
          <p:nvPr>
            <p:extLst>
              <p:ext uri="{D42A27DB-BD31-4B8C-83A1-F6EECF244321}">
                <p14:modId xmlns:p14="http://schemas.microsoft.com/office/powerpoint/2010/main" val="3262741880"/>
              </p:ext>
            </p:extLst>
          </p:nvPr>
        </p:nvGraphicFramePr>
        <p:xfrm>
          <a:off x="5110839" y="3701146"/>
          <a:ext cx="6912431" cy="2518356"/>
        </p:xfrm>
        <a:graphic>
          <a:graphicData uri="http://schemas.openxmlformats.org/drawingml/2006/table">
            <a:tbl>
              <a:tblPr firstRow="1" bandRow="1">
                <a:tableStyleId>{5C22544A-7EE6-4342-B048-85BDC9FD1C3A}</a:tableStyleId>
              </a:tblPr>
              <a:tblGrid>
                <a:gridCol w="1251106">
                  <a:extLst>
                    <a:ext uri="{9D8B030D-6E8A-4147-A177-3AD203B41FA5}">
                      <a16:colId xmlns:a16="http://schemas.microsoft.com/office/drawing/2014/main" val="53408300"/>
                    </a:ext>
                  </a:extLst>
                </a:gridCol>
                <a:gridCol w="1063707">
                  <a:extLst>
                    <a:ext uri="{9D8B030D-6E8A-4147-A177-3AD203B41FA5}">
                      <a16:colId xmlns:a16="http://schemas.microsoft.com/office/drawing/2014/main" val="1927530710"/>
                    </a:ext>
                  </a:extLst>
                </a:gridCol>
                <a:gridCol w="2023144">
                  <a:extLst>
                    <a:ext uri="{9D8B030D-6E8A-4147-A177-3AD203B41FA5}">
                      <a16:colId xmlns:a16="http://schemas.microsoft.com/office/drawing/2014/main" val="1300908098"/>
                    </a:ext>
                  </a:extLst>
                </a:gridCol>
                <a:gridCol w="892629">
                  <a:extLst>
                    <a:ext uri="{9D8B030D-6E8A-4147-A177-3AD203B41FA5}">
                      <a16:colId xmlns:a16="http://schemas.microsoft.com/office/drawing/2014/main" val="2858382418"/>
                    </a:ext>
                  </a:extLst>
                </a:gridCol>
                <a:gridCol w="1681845">
                  <a:extLst>
                    <a:ext uri="{9D8B030D-6E8A-4147-A177-3AD203B41FA5}">
                      <a16:colId xmlns:a16="http://schemas.microsoft.com/office/drawing/2014/main" val="1558573864"/>
                    </a:ext>
                  </a:extLst>
                </a:gridCol>
              </a:tblGrid>
              <a:tr h="327645">
                <a:tc>
                  <a:txBody>
                    <a:bodyPr/>
                    <a:lstStyle/>
                    <a:p>
                      <a:pPr algn="ctr"/>
                      <a:r>
                        <a:rPr lang="en-US" dirty="0"/>
                        <a:t>Durability</a:t>
                      </a:r>
                    </a:p>
                  </a:txBody>
                  <a:tcPr/>
                </a:tc>
                <a:tc>
                  <a:txBody>
                    <a:bodyPr/>
                    <a:lstStyle/>
                    <a:p>
                      <a:pPr algn="ctr"/>
                      <a:r>
                        <a:rPr lang="en-US" dirty="0"/>
                        <a:t>Strength</a:t>
                      </a:r>
                    </a:p>
                  </a:txBody>
                  <a:tcPr/>
                </a:tc>
                <a:tc>
                  <a:txBody>
                    <a:bodyPr/>
                    <a:lstStyle/>
                    <a:p>
                      <a:r>
                        <a:rPr lang="en-US" dirty="0"/>
                        <a:t>Calculate Distance  to (3,7)</a:t>
                      </a:r>
                    </a:p>
                  </a:txBody>
                  <a:tcPr/>
                </a:tc>
                <a:tc>
                  <a:txBody>
                    <a:bodyPr/>
                    <a:lstStyle/>
                    <a:p>
                      <a:r>
                        <a:rPr lang="en-US" dirty="0"/>
                        <a:t>Rank</a:t>
                      </a:r>
                    </a:p>
                  </a:txBody>
                  <a:tcPr/>
                </a:tc>
                <a:tc>
                  <a:txBody>
                    <a:bodyPr/>
                    <a:lstStyle/>
                    <a:p>
                      <a:r>
                        <a:rPr lang="en-US" dirty="0"/>
                        <a:t>Within nearest neighbor of 3?</a:t>
                      </a:r>
                    </a:p>
                  </a:txBody>
                  <a:tcPr/>
                </a:tc>
                <a:extLst>
                  <a:ext uri="{0D108BD9-81ED-4DB2-BD59-A6C34878D82A}">
                    <a16:rowId xmlns:a16="http://schemas.microsoft.com/office/drawing/2014/main" val="3423393792"/>
                  </a:ext>
                </a:extLst>
              </a:tr>
              <a:tr h="327645">
                <a:tc>
                  <a:txBody>
                    <a:bodyPr/>
                    <a:lstStyle/>
                    <a:p>
                      <a:pPr algn="ctr"/>
                      <a:r>
                        <a:rPr lang="en-US" dirty="0"/>
                        <a:t>7</a:t>
                      </a:r>
                    </a:p>
                  </a:txBody>
                  <a:tcPr/>
                </a:tc>
                <a:tc>
                  <a:txBody>
                    <a:bodyPr/>
                    <a:lstStyle/>
                    <a:p>
                      <a:pPr algn="ctr"/>
                      <a:r>
                        <a:rPr lang="en-US" dirty="0"/>
                        <a:t>7</a:t>
                      </a:r>
                    </a:p>
                  </a:txBody>
                  <a:tcPr/>
                </a:tc>
                <a:tc>
                  <a:txBody>
                    <a:bodyPr/>
                    <a:lstStyle/>
                    <a:p>
                      <a:r>
                        <a:rPr lang="en-US" dirty="0"/>
                        <a:t>(7-3)</a:t>
                      </a:r>
                      <a:r>
                        <a:rPr lang="en-US" baseline="30000" dirty="0"/>
                        <a:t>2</a:t>
                      </a:r>
                      <a:r>
                        <a:rPr lang="en-US" dirty="0"/>
                        <a:t>+(7-7)</a:t>
                      </a:r>
                      <a:r>
                        <a:rPr lang="en-US" baseline="30000" dirty="0"/>
                        <a:t>2 </a:t>
                      </a:r>
                      <a:r>
                        <a:rPr lang="en-US" baseline="0" dirty="0"/>
                        <a:t>= 16</a:t>
                      </a:r>
                      <a:endParaRPr lang="en-US" baseline="30000" dirty="0"/>
                    </a:p>
                  </a:txBody>
                  <a:tcPr/>
                </a:tc>
                <a:tc>
                  <a:txBody>
                    <a:bodyPr/>
                    <a:lstStyle/>
                    <a:p>
                      <a:r>
                        <a:rPr lang="en-US" sz="1800" kern="1200" baseline="0" dirty="0">
                          <a:solidFill>
                            <a:schemeClr val="dk1"/>
                          </a:solidFill>
                          <a:latin typeface="+mn-lt"/>
                          <a:ea typeface="+mn-ea"/>
                          <a:cs typeface="+mn-cs"/>
                        </a:rPr>
                        <a:t>3</a:t>
                      </a:r>
                    </a:p>
                  </a:txBody>
                  <a:tcPr/>
                </a:tc>
                <a:tc>
                  <a:txBody>
                    <a:bodyPr/>
                    <a:lstStyle/>
                    <a:p>
                      <a:r>
                        <a:rPr lang="en-US" sz="1800" kern="1200" baseline="0" dirty="0">
                          <a:solidFill>
                            <a:schemeClr val="dk1"/>
                          </a:solidFill>
                          <a:latin typeface="+mn-lt"/>
                          <a:ea typeface="+mn-ea"/>
                          <a:cs typeface="+mn-cs"/>
                        </a:rPr>
                        <a:t>Yes</a:t>
                      </a:r>
                    </a:p>
                  </a:txBody>
                  <a:tcPr/>
                </a:tc>
                <a:extLst>
                  <a:ext uri="{0D108BD9-81ED-4DB2-BD59-A6C34878D82A}">
                    <a16:rowId xmlns:a16="http://schemas.microsoft.com/office/drawing/2014/main" val="1655259114"/>
                  </a:ext>
                </a:extLst>
              </a:tr>
              <a:tr h="327645">
                <a:tc>
                  <a:txBody>
                    <a:bodyPr/>
                    <a:lstStyle/>
                    <a:p>
                      <a:pPr algn="ctr"/>
                      <a:r>
                        <a:rPr lang="en-US" dirty="0"/>
                        <a:t>7</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a:t>
                      </a:r>
                      <a:r>
                        <a:rPr lang="en-US" baseline="30000" dirty="0"/>
                        <a:t>2</a:t>
                      </a:r>
                      <a:r>
                        <a:rPr lang="en-US" dirty="0"/>
                        <a:t>+(4-7)</a:t>
                      </a:r>
                      <a:r>
                        <a:rPr lang="en-US" baseline="30000" dirty="0"/>
                        <a:t>2 </a:t>
                      </a:r>
                      <a:r>
                        <a:rPr lang="en-US" baseline="0" dirty="0"/>
                        <a:t>= 25</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No</a:t>
                      </a:r>
                    </a:p>
                  </a:txBody>
                  <a:tcPr/>
                </a:tc>
                <a:extLst>
                  <a:ext uri="{0D108BD9-81ED-4DB2-BD59-A6C34878D82A}">
                    <a16:rowId xmlns:a16="http://schemas.microsoft.com/office/drawing/2014/main" val="938460216"/>
                  </a:ext>
                </a:extLst>
              </a:tr>
              <a:tr h="573378">
                <a:tc>
                  <a:txBody>
                    <a:bodyPr/>
                    <a:lstStyle/>
                    <a:p>
                      <a:pPr algn="ctr"/>
                      <a:r>
                        <a:rPr lang="en-US" dirty="0"/>
                        <a:t>3</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a:t>
                      </a:r>
                      <a:r>
                        <a:rPr lang="en-US" baseline="30000" dirty="0"/>
                        <a:t>2</a:t>
                      </a:r>
                      <a:r>
                        <a:rPr lang="en-US" dirty="0"/>
                        <a:t>+(4-7)</a:t>
                      </a:r>
                      <a:r>
                        <a:rPr lang="en-US" baseline="30000" dirty="0"/>
                        <a:t>2 </a:t>
                      </a:r>
                      <a:r>
                        <a:rPr lang="en-US" baseline="0" dirty="0"/>
                        <a:t>= 9</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Yes</a:t>
                      </a:r>
                    </a:p>
                  </a:txBody>
                  <a:tcPr/>
                </a:tc>
                <a:extLst>
                  <a:ext uri="{0D108BD9-81ED-4DB2-BD59-A6C34878D82A}">
                    <a16:rowId xmlns:a16="http://schemas.microsoft.com/office/drawing/2014/main" val="1097029251"/>
                  </a:ext>
                </a:extLst>
              </a:tr>
              <a:tr h="573378">
                <a:tc>
                  <a:txBody>
                    <a:bodyPr/>
                    <a:lstStyle/>
                    <a:p>
                      <a:pPr algn="ctr"/>
                      <a:r>
                        <a:rPr lang="en-US" dirty="0"/>
                        <a:t>1</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r>
                        <a:rPr lang="en-US" baseline="30000" dirty="0"/>
                        <a:t>2</a:t>
                      </a:r>
                      <a:r>
                        <a:rPr lang="en-US" dirty="0"/>
                        <a:t>+(4-7)</a:t>
                      </a:r>
                      <a:r>
                        <a:rPr lang="en-US" baseline="30000" dirty="0"/>
                        <a:t>2 </a:t>
                      </a:r>
                      <a:r>
                        <a:rPr lang="en-US" baseline="0" dirty="0"/>
                        <a:t>= 13</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Yes</a:t>
                      </a:r>
                    </a:p>
                  </a:txBody>
                  <a:tcPr/>
                </a:tc>
                <a:extLst>
                  <a:ext uri="{0D108BD9-81ED-4DB2-BD59-A6C34878D82A}">
                    <a16:rowId xmlns:a16="http://schemas.microsoft.com/office/drawing/2014/main" val="2032594059"/>
                  </a:ext>
                </a:extLst>
              </a:tr>
            </a:tbl>
          </a:graphicData>
        </a:graphic>
      </p:graphicFrame>
    </p:spTree>
    <p:extLst>
      <p:ext uri="{BB962C8B-B14F-4D97-AF65-F5344CB8AC3E}">
        <p14:creationId xmlns:p14="http://schemas.microsoft.com/office/powerpoint/2010/main" val="3032362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B8D04-07F2-5793-E69C-0D0F88CE5B96}"/>
              </a:ext>
            </a:extLst>
          </p:cNvPr>
          <p:cNvSpPr>
            <a:spLocks noGrp="1"/>
          </p:cNvSpPr>
          <p:nvPr>
            <p:ph type="title"/>
          </p:nvPr>
        </p:nvSpPr>
        <p:spPr>
          <a:xfrm>
            <a:off x="544285" y="278040"/>
            <a:ext cx="3897085" cy="1325563"/>
          </a:xfrm>
        </p:spPr>
        <p:txBody>
          <a:bodyPr/>
          <a:lstStyle/>
          <a:p>
            <a:r>
              <a:rPr lang="en-US" dirty="0"/>
              <a:t>Example (KNN)</a:t>
            </a:r>
          </a:p>
        </p:txBody>
      </p:sp>
      <p:graphicFrame>
        <p:nvGraphicFramePr>
          <p:cNvPr id="4" name="Table 4">
            <a:extLst>
              <a:ext uri="{FF2B5EF4-FFF2-40B4-BE49-F238E27FC236}">
                <a16:creationId xmlns:a16="http://schemas.microsoft.com/office/drawing/2014/main" id="{8402651D-CBA6-377D-B7B8-2CEE372599E0}"/>
              </a:ext>
            </a:extLst>
          </p:cNvPr>
          <p:cNvGraphicFramePr>
            <a:graphicFrameLocks noGrp="1"/>
          </p:cNvGraphicFramePr>
          <p:nvPr>
            <p:ph idx="1"/>
            <p:extLst>
              <p:ext uri="{D42A27DB-BD31-4B8C-83A1-F6EECF244321}">
                <p14:modId xmlns:p14="http://schemas.microsoft.com/office/powerpoint/2010/main" val="4120209398"/>
              </p:ext>
            </p:extLst>
          </p:nvPr>
        </p:nvGraphicFramePr>
        <p:xfrm>
          <a:off x="397327" y="1379310"/>
          <a:ext cx="4191000" cy="1828800"/>
        </p:xfrm>
        <a:graphic>
          <a:graphicData uri="http://schemas.openxmlformats.org/drawingml/2006/table">
            <a:tbl>
              <a:tblPr firstRow="1" bandRow="1">
                <a:tableStyleId>{5C22544A-7EE6-4342-B048-85BDC9FD1C3A}</a:tableStyleId>
              </a:tblPr>
              <a:tblGrid>
                <a:gridCol w="1397000">
                  <a:extLst>
                    <a:ext uri="{9D8B030D-6E8A-4147-A177-3AD203B41FA5}">
                      <a16:colId xmlns:a16="http://schemas.microsoft.com/office/drawing/2014/main" val="53408300"/>
                    </a:ext>
                  </a:extLst>
                </a:gridCol>
                <a:gridCol w="1397000">
                  <a:extLst>
                    <a:ext uri="{9D8B030D-6E8A-4147-A177-3AD203B41FA5}">
                      <a16:colId xmlns:a16="http://schemas.microsoft.com/office/drawing/2014/main" val="1927530710"/>
                    </a:ext>
                  </a:extLst>
                </a:gridCol>
                <a:gridCol w="1397000">
                  <a:extLst>
                    <a:ext uri="{9D8B030D-6E8A-4147-A177-3AD203B41FA5}">
                      <a16:colId xmlns:a16="http://schemas.microsoft.com/office/drawing/2014/main" val="1300908098"/>
                    </a:ext>
                  </a:extLst>
                </a:gridCol>
              </a:tblGrid>
              <a:tr h="351155">
                <a:tc>
                  <a:txBody>
                    <a:bodyPr/>
                    <a:lstStyle/>
                    <a:p>
                      <a:r>
                        <a:rPr lang="en-US" dirty="0"/>
                        <a:t>Durability</a:t>
                      </a:r>
                    </a:p>
                  </a:txBody>
                  <a:tcPr/>
                </a:tc>
                <a:tc>
                  <a:txBody>
                    <a:bodyPr/>
                    <a:lstStyle/>
                    <a:p>
                      <a:r>
                        <a:rPr lang="en-US" dirty="0"/>
                        <a:t>Strength</a:t>
                      </a:r>
                    </a:p>
                  </a:txBody>
                  <a:tcPr/>
                </a:tc>
                <a:tc>
                  <a:txBody>
                    <a:bodyPr/>
                    <a:lstStyle/>
                    <a:p>
                      <a:r>
                        <a:rPr lang="en-US" dirty="0"/>
                        <a:t>Class</a:t>
                      </a:r>
                    </a:p>
                  </a:txBody>
                  <a:tcPr/>
                </a:tc>
                <a:extLst>
                  <a:ext uri="{0D108BD9-81ED-4DB2-BD59-A6C34878D82A}">
                    <a16:rowId xmlns:a16="http://schemas.microsoft.com/office/drawing/2014/main" val="3423393792"/>
                  </a:ext>
                </a:extLst>
              </a:tr>
              <a:tr h="351155">
                <a:tc>
                  <a:txBody>
                    <a:bodyPr/>
                    <a:lstStyle/>
                    <a:p>
                      <a:r>
                        <a:rPr lang="en-US" dirty="0"/>
                        <a:t>7</a:t>
                      </a:r>
                    </a:p>
                  </a:txBody>
                  <a:tcPr/>
                </a:tc>
                <a:tc>
                  <a:txBody>
                    <a:bodyPr/>
                    <a:lstStyle/>
                    <a:p>
                      <a:r>
                        <a:rPr lang="en-US" dirty="0"/>
                        <a:t>7</a:t>
                      </a:r>
                    </a:p>
                  </a:txBody>
                  <a:tcPr/>
                </a:tc>
                <a:tc>
                  <a:txBody>
                    <a:bodyPr/>
                    <a:lstStyle/>
                    <a:p>
                      <a:r>
                        <a:rPr lang="en-US" dirty="0"/>
                        <a:t>Bad</a:t>
                      </a:r>
                    </a:p>
                  </a:txBody>
                  <a:tcPr/>
                </a:tc>
                <a:extLst>
                  <a:ext uri="{0D108BD9-81ED-4DB2-BD59-A6C34878D82A}">
                    <a16:rowId xmlns:a16="http://schemas.microsoft.com/office/drawing/2014/main" val="1655259114"/>
                  </a:ext>
                </a:extLst>
              </a:tr>
              <a:tr h="351155">
                <a:tc>
                  <a:txBody>
                    <a:bodyPr/>
                    <a:lstStyle/>
                    <a:p>
                      <a:r>
                        <a:rPr lang="en-US" dirty="0"/>
                        <a:t>7</a:t>
                      </a:r>
                    </a:p>
                  </a:txBody>
                  <a:tcPr/>
                </a:tc>
                <a:tc>
                  <a:txBody>
                    <a:bodyPr/>
                    <a:lstStyle/>
                    <a:p>
                      <a:r>
                        <a:rPr lang="en-US" dirty="0"/>
                        <a:t>4</a:t>
                      </a:r>
                    </a:p>
                  </a:txBody>
                  <a:tcPr/>
                </a:tc>
                <a:tc>
                  <a:txBody>
                    <a:bodyPr/>
                    <a:lstStyle/>
                    <a:p>
                      <a:r>
                        <a:rPr lang="en-US" dirty="0"/>
                        <a:t>Bad</a:t>
                      </a:r>
                    </a:p>
                  </a:txBody>
                  <a:tcPr/>
                </a:tc>
                <a:extLst>
                  <a:ext uri="{0D108BD9-81ED-4DB2-BD59-A6C34878D82A}">
                    <a16:rowId xmlns:a16="http://schemas.microsoft.com/office/drawing/2014/main" val="938460216"/>
                  </a:ext>
                </a:extLst>
              </a:tr>
              <a:tr h="351155">
                <a:tc>
                  <a:txBody>
                    <a:bodyPr/>
                    <a:lstStyle/>
                    <a:p>
                      <a:r>
                        <a:rPr lang="en-US" dirty="0"/>
                        <a:t>3</a:t>
                      </a:r>
                    </a:p>
                  </a:txBody>
                  <a:tcPr/>
                </a:tc>
                <a:tc>
                  <a:txBody>
                    <a:bodyPr/>
                    <a:lstStyle/>
                    <a:p>
                      <a:r>
                        <a:rPr lang="en-US" dirty="0"/>
                        <a:t>4</a:t>
                      </a:r>
                    </a:p>
                  </a:txBody>
                  <a:tcPr/>
                </a:tc>
                <a:tc>
                  <a:txBody>
                    <a:bodyPr/>
                    <a:lstStyle/>
                    <a:p>
                      <a:r>
                        <a:rPr lang="en-US" dirty="0"/>
                        <a:t>Good</a:t>
                      </a:r>
                    </a:p>
                  </a:txBody>
                  <a:tcPr/>
                </a:tc>
                <a:extLst>
                  <a:ext uri="{0D108BD9-81ED-4DB2-BD59-A6C34878D82A}">
                    <a16:rowId xmlns:a16="http://schemas.microsoft.com/office/drawing/2014/main" val="1097029251"/>
                  </a:ext>
                </a:extLst>
              </a:tr>
              <a:tr h="351155">
                <a:tc>
                  <a:txBody>
                    <a:bodyPr/>
                    <a:lstStyle/>
                    <a:p>
                      <a:r>
                        <a:rPr lang="en-US" dirty="0"/>
                        <a:t>1</a:t>
                      </a:r>
                    </a:p>
                  </a:txBody>
                  <a:tcPr/>
                </a:tc>
                <a:tc>
                  <a:txBody>
                    <a:bodyPr/>
                    <a:lstStyle/>
                    <a:p>
                      <a:r>
                        <a:rPr lang="en-US" dirty="0"/>
                        <a:t>4</a:t>
                      </a:r>
                    </a:p>
                  </a:txBody>
                  <a:tcPr/>
                </a:tc>
                <a:tc>
                  <a:txBody>
                    <a:bodyPr/>
                    <a:lstStyle/>
                    <a:p>
                      <a:r>
                        <a:rPr lang="en-US" dirty="0"/>
                        <a:t>Good</a:t>
                      </a:r>
                    </a:p>
                  </a:txBody>
                  <a:tcPr/>
                </a:tc>
                <a:extLst>
                  <a:ext uri="{0D108BD9-81ED-4DB2-BD59-A6C34878D82A}">
                    <a16:rowId xmlns:a16="http://schemas.microsoft.com/office/drawing/2014/main" val="2032594059"/>
                  </a:ext>
                </a:extLst>
              </a:tr>
            </a:tbl>
          </a:graphicData>
        </a:graphic>
      </p:graphicFrame>
      <p:graphicFrame>
        <p:nvGraphicFramePr>
          <p:cNvPr id="8" name="Table 4">
            <a:extLst>
              <a:ext uri="{FF2B5EF4-FFF2-40B4-BE49-F238E27FC236}">
                <a16:creationId xmlns:a16="http://schemas.microsoft.com/office/drawing/2014/main" id="{1469C793-39F3-B1E4-7758-C6DA7CE4E020}"/>
              </a:ext>
            </a:extLst>
          </p:cNvPr>
          <p:cNvGraphicFramePr>
            <a:graphicFrameLocks/>
          </p:cNvGraphicFramePr>
          <p:nvPr>
            <p:extLst>
              <p:ext uri="{D42A27DB-BD31-4B8C-83A1-F6EECF244321}">
                <p14:modId xmlns:p14="http://schemas.microsoft.com/office/powerpoint/2010/main" val="3400895136"/>
              </p:ext>
            </p:extLst>
          </p:nvPr>
        </p:nvGraphicFramePr>
        <p:xfrm>
          <a:off x="4735283" y="1333590"/>
          <a:ext cx="6912432" cy="3749040"/>
        </p:xfrm>
        <a:graphic>
          <a:graphicData uri="http://schemas.openxmlformats.org/drawingml/2006/table">
            <a:tbl>
              <a:tblPr firstRow="1" bandRow="1">
                <a:tableStyleId>{5C22544A-7EE6-4342-B048-85BDC9FD1C3A}</a:tableStyleId>
              </a:tblPr>
              <a:tblGrid>
                <a:gridCol w="1006273">
                  <a:extLst>
                    <a:ext uri="{9D8B030D-6E8A-4147-A177-3AD203B41FA5}">
                      <a16:colId xmlns:a16="http://schemas.microsoft.com/office/drawing/2014/main" val="53408300"/>
                    </a:ext>
                  </a:extLst>
                </a:gridCol>
                <a:gridCol w="855546">
                  <a:extLst>
                    <a:ext uri="{9D8B030D-6E8A-4147-A177-3AD203B41FA5}">
                      <a16:colId xmlns:a16="http://schemas.microsoft.com/office/drawing/2014/main" val="1927530710"/>
                    </a:ext>
                  </a:extLst>
                </a:gridCol>
                <a:gridCol w="1627228">
                  <a:extLst>
                    <a:ext uri="{9D8B030D-6E8A-4147-A177-3AD203B41FA5}">
                      <a16:colId xmlns:a16="http://schemas.microsoft.com/office/drawing/2014/main" val="1300908098"/>
                    </a:ext>
                  </a:extLst>
                </a:gridCol>
                <a:gridCol w="717947">
                  <a:extLst>
                    <a:ext uri="{9D8B030D-6E8A-4147-A177-3AD203B41FA5}">
                      <a16:colId xmlns:a16="http://schemas.microsoft.com/office/drawing/2014/main" val="2858382418"/>
                    </a:ext>
                  </a:extLst>
                </a:gridCol>
                <a:gridCol w="1352719">
                  <a:extLst>
                    <a:ext uri="{9D8B030D-6E8A-4147-A177-3AD203B41FA5}">
                      <a16:colId xmlns:a16="http://schemas.microsoft.com/office/drawing/2014/main" val="1558573864"/>
                    </a:ext>
                  </a:extLst>
                </a:gridCol>
                <a:gridCol w="1352719">
                  <a:extLst>
                    <a:ext uri="{9D8B030D-6E8A-4147-A177-3AD203B41FA5}">
                      <a16:colId xmlns:a16="http://schemas.microsoft.com/office/drawing/2014/main" val="3602593699"/>
                    </a:ext>
                  </a:extLst>
                </a:gridCol>
              </a:tblGrid>
              <a:tr h="327645">
                <a:tc>
                  <a:txBody>
                    <a:bodyPr/>
                    <a:lstStyle/>
                    <a:p>
                      <a:pPr algn="ctr"/>
                      <a:r>
                        <a:rPr lang="en-US" dirty="0"/>
                        <a:t>Durability</a:t>
                      </a:r>
                    </a:p>
                  </a:txBody>
                  <a:tcPr/>
                </a:tc>
                <a:tc>
                  <a:txBody>
                    <a:bodyPr/>
                    <a:lstStyle/>
                    <a:p>
                      <a:pPr algn="ctr"/>
                      <a:r>
                        <a:rPr lang="en-US" dirty="0"/>
                        <a:t>Strength</a:t>
                      </a:r>
                    </a:p>
                  </a:txBody>
                  <a:tcPr/>
                </a:tc>
                <a:tc>
                  <a:txBody>
                    <a:bodyPr/>
                    <a:lstStyle/>
                    <a:p>
                      <a:r>
                        <a:rPr lang="en-US" dirty="0"/>
                        <a:t>Calculate Distance  to (3,7)</a:t>
                      </a:r>
                    </a:p>
                  </a:txBody>
                  <a:tcPr/>
                </a:tc>
                <a:tc>
                  <a:txBody>
                    <a:bodyPr/>
                    <a:lstStyle/>
                    <a:p>
                      <a:r>
                        <a:rPr lang="en-US" dirty="0"/>
                        <a:t>Rank</a:t>
                      </a:r>
                    </a:p>
                  </a:txBody>
                  <a:tcPr/>
                </a:tc>
                <a:tc>
                  <a:txBody>
                    <a:bodyPr/>
                    <a:lstStyle/>
                    <a:p>
                      <a:r>
                        <a:rPr lang="en-US" dirty="0"/>
                        <a:t>Within nearest neighbor of 3?</a:t>
                      </a:r>
                    </a:p>
                  </a:txBody>
                  <a:tcPr/>
                </a:tc>
                <a:tc>
                  <a:txBody>
                    <a:bodyPr/>
                    <a:lstStyle/>
                    <a:p>
                      <a:r>
                        <a:rPr lang="en-US" dirty="0"/>
                        <a:t>Predicted Class</a:t>
                      </a:r>
                    </a:p>
                  </a:txBody>
                  <a:tcPr/>
                </a:tc>
                <a:extLst>
                  <a:ext uri="{0D108BD9-81ED-4DB2-BD59-A6C34878D82A}">
                    <a16:rowId xmlns:a16="http://schemas.microsoft.com/office/drawing/2014/main" val="3423393792"/>
                  </a:ext>
                </a:extLst>
              </a:tr>
              <a:tr h="327645">
                <a:tc>
                  <a:txBody>
                    <a:bodyPr/>
                    <a:lstStyle/>
                    <a:p>
                      <a:pPr algn="ctr"/>
                      <a:r>
                        <a:rPr lang="en-US" dirty="0"/>
                        <a:t>7</a:t>
                      </a:r>
                    </a:p>
                  </a:txBody>
                  <a:tcPr/>
                </a:tc>
                <a:tc>
                  <a:txBody>
                    <a:bodyPr/>
                    <a:lstStyle/>
                    <a:p>
                      <a:pPr algn="ctr"/>
                      <a:r>
                        <a:rPr lang="en-US" dirty="0"/>
                        <a:t>7</a:t>
                      </a:r>
                    </a:p>
                  </a:txBody>
                  <a:tcPr/>
                </a:tc>
                <a:tc>
                  <a:txBody>
                    <a:bodyPr/>
                    <a:lstStyle/>
                    <a:p>
                      <a:r>
                        <a:rPr lang="en-US" dirty="0"/>
                        <a:t>(7-3)</a:t>
                      </a:r>
                      <a:r>
                        <a:rPr lang="en-US" baseline="30000" dirty="0"/>
                        <a:t>2</a:t>
                      </a:r>
                      <a:r>
                        <a:rPr lang="en-US" dirty="0"/>
                        <a:t>+(7-7)</a:t>
                      </a:r>
                      <a:r>
                        <a:rPr lang="en-US" baseline="30000" dirty="0"/>
                        <a:t>2 </a:t>
                      </a:r>
                      <a:r>
                        <a:rPr lang="en-US" baseline="0" dirty="0"/>
                        <a:t>= 16</a:t>
                      </a:r>
                      <a:endParaRPr lang="en-US" baseline="30000" dirty="0"/>
                    </a:p>
                  </a:txBody>
                  <a:tcPr/>
                </a:tc>
                <a:tc>
                  <a:txBody>
                    <a:bodyPr/>
                    <a:lstStyle/>
                    <a:p>
                      <a:r>
                        <a:rPr lang="en-US" sz="1800" kern="1200" baseline="0" dirty="0">
                          <a:solidFill>
                            <a:schemeClr val="dk1"/>
                          </a:solidFill>
                          <a:latin typeface="+mn-lt"/>
                          <a:ea typeface="+mn-ea"/>
                          <a:cs typeface="+mn-cs"/>
                        </a:rPr>
                        <a:t>3</a:t>
                      </a:r>
                    </a:p>
                  </a:txBody>
                  <a:tcPr/>
                </a:tc>
                <a:tc>
                  <a:txBody>
                    <a:bodyPr/>
                    <a:lstStyle/>
                    <a:p>
                      <a:r>
                        <a:rPr lang="en-US" sz="1800" kern="1200" baseline="0" dirty="0">
                          <a:solidFill>
                            <a:schemeClr val="dk1"/>
                          </a:solidFill>
                          <a:latin typeface="+mn-lt"/>
                          <a:ea typeface="+mn-ea"/>
                          <a:cs typeface="+mn-cs"/>
                        </a:rPr>
                        <a:t>Yes</a:t>
                      </a:r>
                    </a:p>
                  </a:txBody>
                  <a:tcPr/>
                </a:tc>
                <a:tc>
                  <a:txBody>
                    <a:bodyPr/>
                    <a:lstStyle/>
                    <a:p>
                      <a:r>
                        <a:rPr lang="en-US" sz="1800" kern="1200" baseline="0" dirty="0">
                          <a:solidFill>
                            <a:schemeClr val="dk1"/>
                          </a:solidFill>
                          <a:latin typeface="+mn-lt"/>
                          <a:ea typeface="+mn-ea"/>
                          <a:cs typeface="+mn-cs"/>
                        </a:rPr>
                        <a:t>Bad</a:t>
                      </a:r>
                    </a:p>
                  </a:txBody>
                  <a:tcPr/>
                </a:tc>
                <a:extLst>
                  <a:ext uri="{0D108BD9-81ED-4DB2-BD59-A6C34878D82A}">
                    <a16:rowId xmlns:a16="http://schemas.microsoft.com/office/drawing/2014/main" val="1655259114"/>
                  </a:ext>
                </a:extLst>
              </a:tr>
              <a:tr h="327645">
                <a:tc>
                  <a:txBody>
                    <a:bodyPr/>
                    <a:lstStyle/>
                    <a:p>
                      <a:pPr algn="ctr"/>
                      <a:r>
                        <a:rPr lang="en-US" dirty="0"/>
                        <a:t>7</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(7-3)</a:t>
                      </a:r>
                      <a:r>
                        <a:rPr lang="en-US" baseline="30000" dirty="0"/>
                        <a:t>2</a:t>
                      </a:r>
                      <a:r>
                        <a:rPr lang="en-US" dirty="0"/>
                        <a:t>+(4-7)</a:t>
                      </a:r>
                      <a:r>
                        <a:rPr lang="en-US" baseline="30000" dirty="0"/>
                        <a:t>2 </a:t>
                      </a:r>
                      <a:r>
                        <a:rPr lang="en-US" baseline="0" dirty="0"/>
                        <a:t>= 25</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a:t>
                      </a:r>
                    </a:p>
                  </a:txBody>
                  <a:tcPr/>
                </a:tc>
                <a:extLst>
                  <a:ext uri="{0D108BD9-81ED-4DB2-BD59-A6C34878D82A}">
                    <a16:rowId xmlns:a16="http://schemas.microsoft.com/office/drawing/2014/main" val="938460216"/>
                  </a:ext>
                </a:extLst>
              </a:tr>
              <a:tr h="573378">
                <a:tc>
                  <a:txBody>
                    <a:bodyPr/>
                    <a:lstStyle/>
                    <a:p>
                      <a:pPr algn="ctr"/>
                      <a:r>
                        <a:rPr lang="en-US" dirty="0"/>
                        <a:t>3</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a:t>
                      </a:r>
                      <a:r>
                        <a:rPr lang="en-US" baseline="30000" dirty="0"/>
                        <a:t>2</a:t>
                      </a:r>
                      <a:r>
                        <a:rPr lang="en-US" dirty="0"/>
                        <a:t>+(4-7)</a:t>
                      </a:r>
                      <a:r>
                        <a:rPr lang="en-US" baseline="30000" dirty="0"/>
                        <a:t>2 </a:t>
                      </a:r>
                      <a:r>
                        <a:rPr lang="en-US" baseline="0" dirty="0"/>
                        <a:t>= 9</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Good</a:t>
                      </a:r>
                    </a:p>
                  </a:txBody>
                  <a:tcPr/>
                </a:tc>
                <a:extLst>
                  <a:ext uri="{0D108BD9-81ED-4DB2-BD59-A6C34878D82A}">
                    <a16:rowId xmlns:a16="http://schemas.microsoft.com/office/drawing/2014/main" val="1097029251"/>
                  </a:ext>
                </a:extLst>
              </a:tr>
              <a:tr h="573378">
                <a:tc>
                  <a:txBody>
                    <a:bodyPr/>
                    <a:lstStyle/>
                    <a:p>
                      <a:pPr algn="ctr"/>
                      <a:r>
                        <a:rPr lang="en-US" dirty="0"/>
                        <a:t>1</a:t>
                      </a:r>
                    </a:p>
                  </a:txBody>
                  <a:tcPr/>
                </a:tc>
                <a:tc>
                  <a:txBody>
                    <a:bodyPr/>
                    <a:lstStyle/>
                    <a:p>
                      <a:pPr algn="ctr"/>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a:t>
                      </a:r>
                      <a:r>
                        <a:rPr lang="en-US" baseline="30000" dirty="0"/>
                        <a:t>2</a:t>
                      </a:r>
                      <a:r>
                        <a:rPr lang="en-US" dirty="0"/>
                        <a:t>+(4-7)</a:t>
                      </a:r>
                      <a:r>
                        <a:rPr lang="en-US" baseline="30000" dirty="0"/>
                        <a:t>2 </a:t>
                      </a:r>
                      <a:r>
                        <a:rPr lang="en-US" baseline="0" dirty="0"/>
                        <a:t>= 13</a:t>
                      </a:r>
                      <a:endParaRPr lang="en-US"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Yes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solidFill>
                            <a:schemeClr val="dk1"/>
                          </a:solidFill>
                          <a:latin typeface="+mn-lt"/>
                          <a:ea typeface="+mn-ea"/>
                          <a:cs typeface="+mn-cs"/>
                        </a:rPr>
                        <a:t>Good</a:t>
                      </a:r>
                    </a:p>
                  </a:txBody>
                  <a:tcPr/>
                </a:tc>
                <a:extLst>
                  <a:ext uri="{0D108BD9-81ED-4DB2-BD59-A6C34878D82A}">
                    <a16:rowId xmlns:a16="http://schemas.microsoft.com/office/drawing/2014/main" val="2032594059"/>
                  </a:ext>
                </a:extLst>
              </a:tr>
            </a:tbl>
          </a:graphicData>
        </a:graphic>
      </p:graphicFrame>
      <p:sp>
        <p:nvSpPr>
          <p:cNvPr id="3" name="TextBox 2">
            <a:extLst>
              <a:ext uri="{FF2B5EF4-FFF2-40B4-BE49-F238E27FC236}">
                <a16:creationId xmlns:a16="http://schemas.microsoft.com/office/drawing/2014/main" id="{CD9D1166-9F1D-1948-C0D4-98F61A4F538B}"/>
              </a:ext>
            </a:extLst>
          </p:cNvPr>
          <p:cNvSpPr txBox="1"/>
          <p:nvPr/>
        </p:nvSpPr>
        <p:spPr>
          <a:xfrm>
            <a:off x="2884714" y="5431971"/>
            <a:ext cx="3799115" cy="369332"/>
          </a:xfrm>
          <a:prstGeom prst="rect">
            <a:avLst/>
          </a:prstGeom>
          <a:noFill/>
        </p:spPr>
        <p:txBody>
          <a:bodyPr wrap="square" rtlCol="0">
            <a:spAutoFit/>
          </a:bodyPr>
          <a:lstStyle/>
          <a:p>
            <a:r>
              <a:rPr lang="en-US" dirty="0"/>
              <a:t>Final  : (3,7) is classified as Good</a:t>
            </a:r>
          </a:p>
        </p:txBody>
      </p:sp>
    </p:spTree>
    <p:extLst>
      <p:ext uri="{BB962C8B-B14F-4D97-AF65-F5344CB8AC3E}">
        <p14:creationId xmlns:p14="http://schemas.microsoft.com/office/powerpoint/2010/main" val="2213661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30843-F7F8-1B3A-7154-0B5895A17806}"/>
              </a:ext>
            </a:extLst>
          </p:cNvPr>
          <p:cNvSpPr>
            <a:spLocks noGrp="1"/>
          </p:cNvSpPr>
          <p:nvPr>
            <p:ph type="title"/>
          </p:nvPr>
        </p:nvSpPr>
        <p:spPr>
          <a:xfrm>
            <a:off x="838200" y="365125"/>
            <a:ext cx="10515600" cy="1325563"/>
          </a:xfrm>
        </p:spPr>
        <p:txBody>
          <a:bodyPr>
            <a:normAutofit/>
          </a:bodyPr>
          <a:lstStyle/>
          <a:p>
            <a:r>
              <a:rPr lang="en-US" sz="5400"/>
              <a:t>Sampling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BEB6EE-21BE-0297-41BB-50CE41D120B3}"/>
              </a:ext>
            </a:extLst>
          </p:cNvPr>
          <p:cNvSpPr>
            <a:spLocks noGrp="1"/>
          </p:cNvSpPr>
          <p:nvPr>
            <p:ph idx="1"/>
          </p:nvPr>
        </p:nvSpPr>
        <p:spPr>
          <a:xfrm>
            <a:off x="315686" y="2652014"/>
            <a:ext cx="11408228" cy="4067229"/>
          </a:xfrm>
        </p:spPr>
        <p:txBody>
          <a:bodyPr>
            <a:noAutofit/>
          </a:bodyPr>
          <a:lstStyle/>
          <a:p>
            <a:pPr algn="just"/>
            <a:r>
              <a:rPr lang="en-IN" sz="2600" b="0" i="0" dirty="0">
                <a:effectLst/>
                <a:latin typeface="Times New Roman" panose="02020603050405020304" pitchFamily="18" charset="0"/>
                <a:cs typeface="Times New Roman" panose="02020603050405020304" pitchFamily="18" charset="0"/>
              </a:rPr>
              <a:t>In the world of Statistics, the very first thing to be done before any estimation is to create a Sample set from the entire Population Set. </a:t>
            </a:r>
          </a:p>
          <a:p>
            <a:pPr algn="just"/>
            <a:r>
              <a:rPr lang="en-IN" sz="2600" b="0" i="0" dirty="0">
                <a:effectLst/>
                <a:latin typeface="Times New Roman" panose="02020603050405020304" pitchFamily="18" charset="0"/>
                <a:cs typeface="Times New Roman" panose="02020603050405020304" pitchFamily="18" charset="0"/>
              </a:rPr>
              <a:t>The Population set can be seen as the entire tree from where data is collected whereas the Sample Set can be seen as the branch in which the actual study of observations and estimation is done. </a:t>
            </a:r>
          </a:p>
          <a:p>
            <a:pPr algn="just"/>
            <a:r>
              <a:rPr lang="en-IN" sz="2600" b="0" i="0" dirty="0">
                <a:effectLst/>
                <a:latin typeface="Times New Roman" panose="02020603050405020304" pitchFamily="18" charset="0"/>
                <a:cs typeface="Times New Roman" panose="02020603050405020304" pitchFamily="18" charset="0"/>
              </a:rPr>
              <a:t>Population tree is a very large set and making the study of observations on it can be very exhausting, both time and money-wise alike. </a:t>
            </a:r>
          </a:p>
          <a:p>
            <a:pPr algn="just"/>
            <a:r>
              <a:rPr lang="en-IN" sz="2600" b="0" i="0" dirty="0">
                <a:effectLst/>
                <a:latin typeface="Times New Roman" panose="02020603050405020304" pitchFamily="18" charset="0"/>
                <a:cs typeface="Times New Roman" panose="02020603050405020304" pitchFamily="18" charset="0"/>
              </a:rPr>
              <a:t>Thus, to cut down on the amount of time and as well as resources, a Sample Set is created from the Population set.</a:t>
            </a:r>
            <a:endParaRPr lang="en-US" sz="2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7F492CC9-EF2E-D32D-210D-A1AA45A69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152" y="112014"/>
            <a:ext cx="7628926"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1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E541B-2BFF-258F-AB94-80A48982783E}"/>
              </a:ext>
            </a:extLst>
          </p:cNvPr>
          <p:cNvSpPr>
            <a:spLocks noGrp="1"/>
          </p:cNvSpPr>
          <p:nvPr>
            <p:ph type="title"/>
          </p:nvPr>
        </p:nvSpPr>
        <p:spPr>
          <a:xfrm>
            <a:off x="838200" y="365125"/>
            <a:ext cx="10515600" cy="1325563"/>
          </a:xfrm>
        </p:spPr>
        <p:txBody>
          <a:bodyPr>
            <a:normAutofit/>
          </a:bodyPr>
          <a:lstStyle/>
          <a:p>
            <a:r>
              <a:rPr lang="en-US" sz="5400"/>
              <a:t>Important Terms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CBB16C-D34B-1E5D-4F56-54829299A7D6}"/>
              </a:ext>
            </a:extLst>
          </p:cNvPr>
          <p:cNvSpPr>
            <a:spLocks noGrp="1"/>
          </p:cNvSpPr>
          <p:nvPr>
            <p:ph idx="1"/>
          </p:nvPr>
        </p:nvSpPr>
        <p:spPr>
          <a:xfrm>
            <a:off x="838200" y="1929384"/>
            <a:ext cx="10515600" cy="4251960"/>
          </a:xfrm>
        </p:spPr>
        <p:txBody>
          <a:bodyPr>
            <a:normAutofit fontScale="85000" lnSpcReduction="20000"/>
          </a:bodyPr>
          <a:lstStyle/>
          <a:p>
            <a:r>
              <a:rPr lang="en-IN" b="1" i="0" dirty="0">
                <a:effectLst/>
                <a:latin typeface="Times New Roman" panose="02020603050405020304" pitchFamily="18" charset="0"/>
                <a:cs typeface="Times New Roman" panose="02020603050405020304" pitchFamily="18" charset="0"/>
              </a:rPr>
              <a:t>Population</a:t>
            </a:r>
          </a:p>
          <a:p>
            <a:pPr marL="0" indent="0" algn="just">
              <a:buNone/>
            </a:pPr>
            <a:r>
              <a:rPr lang="en-IN" b="0" i="0" dirty="0">
                <a:effectLst/>
                <a:latin typeface="Times New Roman" panose="02020603050405020304" pitchFamily="18" charset="0"/>
                <a:cs typeface="Times New Roman" panose="02020603050405020304" pitchFamily="18" charset="0"/>
              </a:rPr>
              <a:t>The total number of people or things you are interested in.</a:t>
            </a:r>
            <a:r>
              <a:rPr lang="en-IN" b="0" dirty="0">
                <a:effectLst/>
                <a:latin typeface="Times New Roman" panose="02020603050405020304" pitchFamily="18" charset="0"/>
                <a:cs typeface="Times New Roman" panose="02020603050405020304" pitchFamily="18" charset="0"/>
              </a:rPr>
              <a:t> Population is the whole set of variables, elements, entities which are considered for a statistical study. It is also known as the universal set from where actual inferences are drawn. Population set consists of all the attributes of individuals or elements under consideration, but doing estimations on a Population is very exhausting resources as well as time-wise alike. </a:t>
            </a:r>
          </a:p>
          <a:p>
            <a:pPr>
              <a:buFont typeface="Arial" panose="020B0604020202020204" pitchFamily="34" charset="0"/>
              <a:buChar char="•"/>
            </a:pPr>
            <a:endParaRPr lang="en-IN"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Sample</a:t>
            </a:r>
            <a:br>
              <a:rPr lang="en-IN" b="0" i="0" dirty="0">
                <a:effectLst/>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 smaller number within your population that will represent the whole</a:t>
            </a:r>
          </a:p>
          <a:p>
            <a:pPr>
              <a:buFont typeface="Arial" panose="020B0604020202020204" pitchFamily="34" charset="0"/>
              <a:buChar char="•"/>
            </a:pPr>
            <a:endParaRPr lang="en-IN"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Sampling</a:t>
            </a:r>
            <a:br>
              <a:rPr lang="en-IN" b="0" i="0" dirty="0">
                <a:effectLst/>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The process and method of selecting your sample</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307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AFD0D-66D9-943B-3619-0F6232D95D78}"/>
              </a:ext>
            </a:extLst>
          </p:cNvPr>
          <p:cNvSpPr>
            <a:spLocks noGrp="1"/>
          </p:cNvSpPr>
          <p:nvPr>
            <p:ph type="title"/>
          </p:nvPr>
        </p:nvSpPr>
        <p:spPr>
          <a:xfrm>
            <a:off x="838200" y="365125"/>
            <a:ext cx="10515600" cy="1325563"/>
          </a:xfrm>
        </p:spPr>
        <p:txBody>
          <a:bodyPr>
            <a:normAutofit/>
          </a:bodyPr>
          <a:lstStyle/>
          <a:p>
            <a:r>
              <a:rPr lang="en-IN" sz="4200" b="1" i="0" dirty="0">
                <a:effectLst/>
                <a:latin typeface="urw-din"/>
              </a:rPr>
              <a:t>Process of Sampling</a:t>
            </a:r>
            <a:br>
              <a:rPr lang="en-IN" sz="4200" b="0" i="0" dirty="0">
                <a:effectLst/>
                <a:latin typeface="urw-din"/>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7AB8DB-0BD9-BE87-4D34-8E13CB6AAE15}"/>
              </a:ext>
            </a:extLst>
          </p:cNvPr>
          <p:cNvSpPr>
            <a:spLocks noGrp="1"/>
          </p:cNvSpPr>
          <p:nvPr>
            <p:ph idx="1"/>
          </p:nvPr>
        </p:nvSpPr>
        <p:spPr>
          <a:xfrm>
            <a:off x="450961" y="1843658"/>
            <a:ext cx="7513749" cy="4510278"/>
          </a:xfrm>
        </p:spPr>
        <p:txBody>
          <a:bodyPr>
            <a:normAutofit fontScale="92500"/>
          </a:bodyPr>
          <a:lstStyle/>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Identifying the Population set.</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Determination of the size of our sample set.</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Providing a medium for the basis of selection of samples from the Population medium.</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Picking out samples from the medium using one of many Sampling techniques like Simple Random, Systematic or Stratified Sampling.</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Checking whether the formed sample set, contains elements actually matches the different attributes of population set, without large variations in between.</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Checking for errors or inaccurate estimations in the formed sample set, that may or may not have occurred</a:t>
            </a:r>
          </a:p>
          <a:p>
            <a:pPr algn="just" fontAlgn="base">
              <a:buFont typeface="+mj-lt"/>
              <a:buAutoNum type="arabicPeriod"/>
            </a:pPr>
            <a:r>
              <a:rPr lang="en-IN" sz="2200" dirty="0">
                <a:effectLst/>
                <a:latin typeface="Times New Roman" panose="02020603050405020304" pitchFamily="18" charset="0"/>
                <a:cs typeface="Times New Roman" panose="02020603050405020304" pitchFamily="18" charset="0"/>
              </a:rPr>
              <a:t>The set which we get after performing the above steps actually contributes to the Sample Set.</a:t>
            </a:r>
          </a:p>
          <a:p>
            <a:pPr algn="just"/>
            <a:endParaRPr lang="en-US" sz="2200" dirty="0">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E04F816A-87BE-B3BA-C1D9-FF8ACF496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4710" y="2084388"/>
            <a:ext cx="4160520" cy="324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252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8B602-7AA2-6A56-F979-3D365BE0EFAC}"/>
              </a:ext>
            </a:extLst>
          </p:cNvPr>
          <p:cNvSpPr>
            <a:spLocks noGrp="1"/>
          </p:cNvSpPr>
          <p:nvPr>
            <p:ph type="title"/>
          </p:nvPr>
        </p:nvSpPr>
        <p:spPr>
          <a:xfrm>
            <a:off x="838200" y="365125"/>
            <a:ext cx="10515600" cy="1325563"/>
          </a:xfrm>
        </p:spPr>
        <p:txBody>
          <a:bodyPr>
            <a:normAutofit/>
          </a:bodyPr>
          <a:lstStyle/>
          <a:p>
            <a:r>
              <a:rPr lang="en-IN" sz="4200" b="1" i="0">
                <a:effectLst/>
                <a:latin typeface="urw-din"/>
              </a:rPr>
              <a:t>Methods and Types of sampling</a:t>
            </a:r>
            <a:r>
              <a:rPr lang="en-IN" sz="4200" b="0" i="0">
                <a:effectLst/>
                <a:latin typeface="urw-din"/>
              </a:rPr>
              <a:t>:</a:t>
            </a:r>
            <a:br>
              <a:rPr lang="en-IN" sz="4200" b="0" i="0">
                <a:effectLst/>
                <a:latin typeface="urw-din"/>
              </a:rPr>
            </a:br>
            <a:endParaRPr lang="en-US"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D975B2-0911-40BE-6934-102BF7CCB618}"/>
              </a:ext>
            </a:extLst>
          </p:cNvPr>
          <p:cNvSpPr>
            <a:spLocks noGrp="1"/>
          </p:cNvSpPr>
          <p:nvPr>
            <p:ph idx="1"/>
          </p:nvPr>
        </p:nvSpPr>
        <p:spPr>
          <a:xfrm>
            <a:off x="838200" y="1929384"/>
            <a:ext cx="10515600" cy="3685604"/>
          </a:xfrm>
        </p:spPr>
        <p:txBody>
          <a:bodyPr>
            <a:normAutofit/>
          </a:bodyPr>
          <a:lstStyle/>
          <a:p>
            <a:pPr algn="just" fontAlgn="base">
              <a:buFont typeface="+mj-lt"/>
              <a:buAutoNum type="arabicPeriod"/>
            </a:pPr>
            <a:r>
              <a:rPr lang="en-IN" sz="2200" b="0" i="0" dirty="0">
                <a:effectLst/>
                <a:latin typeface="Times New Roman" panose="02020603050405020304" pitchFamily="18" charset="0"/>
                <a:cs typeface="Times New Roman" panose="02020603050405020304" pitchFamily="18" charset="0"/>
              </a:rPr>
              <a:t>Simple Random Sampling</a:t>
            </a:r>
          </a:p>
          <a:p>
            <a:pPr algn="just" fontAlgn="base">
              <a:buFont typeface="+mj-lt"/>
              <a:buAutoNum type="arabicPeriod"/>
            </a:pPr>
            <a:r>
              <a:rPr lang="en-IN" sz="2200" b="0" i="0" dirty="0">
                <a:effectLst/>
                <a:latin typeface="Times New Roman" panose="02020603050405020304" pitchFamily="18" charset="0"/>
                <a:cs typeface="Times New Roman" panose="02020603050405020304" pitchFamily="18" charset="0"/>
              </a:rPr>
              <a:t>Systematic Sampling</a:t>
            </a:r>
          </a:p>
          <a:p>
            <a:pPr algn="just" fontAlgn="base">
              <a:buFont typeface="+mj-lt"/>
              <a:buAutoNum type="arabicPeriod"/>
            </a:pPr>
            <a:r>
              <a:rPr lang="en-IN" sz="2200" b="0" i="0" dirty="0">
                <a:effectLst/>
                <a:latin typeface="Times New Roman" panose="02020603050405020304" pitchFamily="18" charset="0"/>
                <a:cs typeface="Times New Roman" panose="02020603050405020304" pitchFamily="18" charset="0"/>
              </a:rPr>
              <a:t>Stratified Sampling</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These are the most widely used Sampling Processes with each having their both advantages as well as disadvantages. Let us look at each of these sampling methods in details:</a:t>
            </a:r>
          </a:p>
          <a:p>
            <a:pPr algn="just" fontAlgn="base">
              <a:buFont typeface="+mj-lt"/>
              <a:buAutoNum type="arabicPeriod"/>
            </a:pPr>
            <a:r>
              <a:rPr lang="en-IN" sz="2200" b="1" i="0" dirty="0">
                <a:effectLst/>
                <a:latin typeface="Times New Roman" panose="02020603050405020304" pitchFamily="18" charset="0"/>
                <a:cs typeface="Times New Roman" panose="02020603050405020304" pitchFamily="18" charset="0"/>
              </a:rPr>
              <a:t>Simple Random Sampling</a:t>
            </a:r>
            <a:r>
              <a:rPr lang="en-IN" sz="2200" b="0" i="0" dirty="0">
                <a:effectLst/>
                <a:latin typeface="Times New Roman" panose="02020603050405020304" pitchFamily="18" charset="0"/>
                <a:cs typeface="Times New Roman" panose="02020603050405020304" pitchFamily="18" charset="0"/>
              </a:rPr>
              <a:t>: Simple Random Sampling is the most elementary form of sampling. In this method, all the elements in populations are first divided into random sets of equal sizes. Random sets have no defining property among themselves, i.e. one set cannot be identified from another set based on some specific identifiers. Thus, every element has an equal property of being selected.</a:t>
            </a:r>
          </a:p>
          <a:p>
            <a:pPr algn="just"/>
            <a:endParaRPr lang="en-US" sz="2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100ABD9-E7DC-F1B5-7220-E2C8454B14EA}"/>
              </a:ext>
            </a:extLst>
          </p:cNvPr>
          <p:cNvSpPr txBox="1"/>
          <p:nvPr/>
        </p:nvSpPr>
        <p:spPr>
          <a:xfrm>
            <a:off x="1446611" y="5612885"/>
            <a:ext cx="6093618" cy="369332"/>
          </a:xfrm>
          <a:prstGeom prst="rect">
            <a:avLst/>
          </a:prstGeom>
          <a:noFill/>
        </p:spPr>
        <p:txBody>
          <a:bodyPr wrap="square">
            <a:spAutoFit/>
          </a:bodyPr>
          <a:lstStyle/>
          <a:p>
            <a:r>
              <a:rPr lang="en-IN" b="1" i="0" dirty="0">
                <a:effectLst/>
                <a:latin typeface="urw-din"/>
              </a:rPr>
              <a:t>P(of getting selected) = </a:t>
            </a:r>
            <a:endParaRPr lang="en-US" dirty="0"/>
          </a:p>
        </p:txBody>
      </p:sp>
      <p:pic>
        <p:nvPicPr>
          <p:cNvPr id="14" name="Picture 13">
            <a:extLst>
              <a:ext uri="{FF2B5EF4-FFF2-40B4-BE49-F238E27FC236}">
                <a16:creationId xmlns:a16="http://schemas.microsoft.com/office/drawing/2014/main" id="{093F8A83-2BF1-58F6-B0BB-69575C2FB177}"/>
              </a:ext>
            </a:extLst>
          </p:cNvPr>
          <p:cNvPicPr>
            <a:picLocks noChangeAspect="1"/>
          </p:cNvPicPr>
          <p:nvPr/>
        </p:nvPicPr>
        <p:blipFill>
          <a:blip r:embed="rId2"/>
          <a:stretch>
            <a:fillRect/>
          </a:stretch>
        </p:blipFill>
        <p:spPr>
          <a:xfrm>
            <a:off x="3838296" y="5589433"/>
            <a:ext cx="5845488" cy="618934"/>
          </a:xfrm>
          <a:prstGeom prst="rect">
            <a:avLst/>
          </a:prstGeom>
        </p:spPr>
      </p:pic>
    </p:spTree>
    <p:extLst>
      <p:ext uri="{BB962C8B-B14F-4D97-AF65-F5344CB8AC3E}">
        <p14:creationId xmlns:p14="http://schemas.microsoft.com/office/powerpoint/2010/main" val="2590552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132B63-DD86-A93B-813A-EE411C8B4FFA}"/>
              </a:ext>
            </a:extLst>
          </p:cNvPr>
          <p:cNvSpPr>
            <a:spLocks noGrp="1"/>
          </p:cNvSpPr>
          <p:nvPr>
            <p:ph idx="1"/>
          </p:nvPr>
        </p:nvSpPr>
        <p:spPr>
          <a:xfrm>
            <a:off x="669036" y="1817942"/>
            <a:ext cx="11161014" cy="4574857"/>
          </a:xfrm>
        </p:spPr>
        <p:txBody>
          <a:bodyPr>
            <a:noAutofit/>
          </a:bodyPr>
          <a:lstStyle/>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basic methods for employing SRS are:</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Choose the Population Set</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Identify the basis of Sampling</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Use of random number/session generators to pick an element from each set.</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Less exhaustive with respect to time as it is the most elementary form of sampling</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Very useful for population set with very less number of elements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SRS can be employed anywhere, anytime even without the use of special random generators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Not efficient for large population sets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Causes the most number of errors out of the three mentioned methods of sampling</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There are chances of bias and then SRS won’t be able to provide a correct result</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Does not provide a specific identifier to separate statistically similar samples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99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8DDA-1385-6A07-4959-FD510FC84CAA}"/>
              </a:ext>
            </a:extLst>
          </p:cNvPr>
          <p:cNvSpPr>
            <a:spLocks noGrp="1"/>
          </p:cNvSpPr>
          <p:nvPr>
            <p:ph type="title"/>
          </p:nvPr>
        </p:nvSpPr>
        <p:spPr/>
        <p:txBody>
          <a:bodyPr/>
          <a:lstStyle/>
          <a:p>
            <a:r>
              <a:rPr lang="en-IN" sz="4400" b="1" i="0" dirty="0">
                <a:solidFill>
                  <a:srgbClr val="993366"/>
                </a:solidFill>
                <a:effectLst/>
                <a:latin typeface="inherit"/>
              </a:rPr>
              <a:t>Nominal Data</a:t>
            </a:r>
            <a:br>
              <a:rPr lang="en-IN" b="0" i="0" dirty="0">
                <a:solidFill>
                  <a:srgbClr val="444444"/>
                </a:solidFill>
                <a:effectLst/>
                <a:latin typeface="Raleway" pitchFamily="2" charset="77"/>
              </a:rPr>
            </a:br>
            <a:endParaRPr lang="en-US" dirty="0"/>
          </a:p>
        </p:txBody>
      </p:sp>
      <p:pic>
        <p:nvPicPr>
          <p:cNvPr id="3074" name="Picture 2">
            <a:extLst>
              <a:ext uri="{FF2B5EF4-FFF2-40B4-BE49-F238E27FC236}">
                <a16:creationId xmlns:a16="http://schemas.microsoft.com/office/drawing/2014/main" id="{67110485-80E9-3D7E-E276-410F1DC9B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9"/>
            <a:ext cx="12192000" cy="351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86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C3F646-9A74-0201-D7A0-19A23B862769}"/>
              </a:ext>
            </a:extLst>
          </p:cNvPr>
          <p:cNvSpPr>
            <a:spLocks noGrp="1"/>
          </p:cNvSpPr>
          <p:nvPr>
            <p:ph type="title"/>
          </p:nvPr>
        </p:nvSpPr>
        <p:spPr>
          <a:xfrm>
            <a:off x="6411685" y="188977"/>
            <a:ext cx="5595257" cy="1925913"/>
          </a:xfrm>
        </p:spPr>
        <p:txBody>
          <a:bodyPr anchor="b">
            <a:normAutofit/>
          </a:bodyPr>
          <a:lstStyle/>
          <a:p>
            <a:r>
              <a:rPr lang="en-IN" sz="3600" b="1" dirty="0">
                <a:latin typeface="source-serif-pro"/>
              </a:rPr>
              <a:t>E</a:t>
            </a:r>
            <a:r>
              <a:rPr lang="en-IN" sz="3600" b="1" i="0" dirty="0">
                <a:effectLst/>
                <a:latin typeface="source-serif-pro"/>
              </a:rPr>
              <a:t>xample (</a:t>
            </a:r>
            <a:r>
              <a:rPr lang="en-IN" sz="3600" b="1" i="0" dirty="0">
                <a:effectLst/>
                <a:latin typeface="Times New Roman" panose="02020603050405020304" pitchFamily="18" charset="0"/>
                <a:cs typeface="Times New Roman" panose="02020603050405020304" pitchFamily="18" charset="0"/>
              </a:rPr>
              <a:t>Simple Random Sampling</a:t>
            </a:r>
            <a:r>
              <a:rPr lang="en-IN" sz="3600" b="1" i="0" dirty="0">
                <a:effectLst/>
                <a:latin typeface="source-serif-pro"/>
              </a:rPr>
              <a:t>)</a:t>
            </a:r>
            <a:endParaRPr lang="en-US" sz="3600" b="1" dirty="0"/>
          </a:p>
        </p:txBody>
      </p:sp>
      <p:pic>
        <p:nvPicPr>
          <p:cNvPr id="3074" name="Picture 2">
            <a:extLst>
              <a:ext uri="{FF2B5EF4-FFF2-40B4-BE49-F238E27FC236}">
                <a16:creationId xmlns:a16="http://schemas.microsoft.com/office/drawing/2014/main" id="{52853F28-EDFB-4BC9-B28D-EA0D6327ED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60" y="640080"/>
            <a:ext cx="5425320" cy="5577840"/>
          </a:xfrm>
          <a:prstGeom prst="rect">
            <a:avLst/>
          </a:prstGeom>
          <a:noFill/>
          <a:extLst>
            <a:ext uri="{909E8E84-426E-40DD-AFC4-6F175D3DCCD1}">
              <a14:hiddenFill xmlns:a14="http://schemas.microsoft.com/office/drawing/2010/main">
                <a:solidFill>
                  <a:srgbClr val="FFFFFF"/>
                </a:solidFill>
              </a14:hiddenFill>
            </a:ext>
          </a:extLst>
        </p:spPr>
      </p:pic>
      <p:sp>
        <p:nvSpPr>
          <p:cNvPr id="308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39A450-1556-70E8-35CA-643F7124B6AD}"/>
              </a:ext>
            </a:extLst>
          </p:cNvPr>
          <p:cNvSpPr>
            <a:spLocks noGrp="1"/>
          </p:cNvSpPr>
          <p:nvPr>
            <p:ph idx="1"/>
          </p:nvPr>
        </p:nvSpPr>
        <p:spPr>
          <a:xfrm>
            <a:off x="6799869" y="3084528"/>
            <a:ext cx="4818888" cy="1540049"/>
          </a:xfrm>
        </p:spPr>
        <p:txBody>
          <a:bodyPr anchor="t">
            <a:normAutofit/>
          </a:bodyPr>
          <a:lstStyle/>
          <a:p>
            <a:pPr marL="0" indent="0" algn="just">
              <a:buNone/>
            </a:pPr>
            <a:r>
              <a:rPr lang="en-IN" sz="2200" b="0" i="0" dirty="0">
                <a:effectLst/>
                <a:latin typeface="source-serif-pro"/>
              </a:rPr>
              <a:t>Random selection of 20 students from class of 50 student. Each student has equal chance of getting selected. Here probability of selection is 1/50.</a:t>
            </a:r>
            <a:endParaRPr lang="en-US" sz="2200" dirty="0"/>
          </a:p>
        </p:txBody>
      </p:sp>
    </p:spTree>
    <p:extLst>
      <p:ext uri="{BB962C8B-B14F-4D97-AF65-F5344CB8AC3E}">
        <p14:creationId xmlns:p14="http://schemas.microsoft.com/office/powerpoint/2010/main" val="3686397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2D8759-A472-0617-6CD4-AF9BB95EB8A6}"/>
              </a:ext>
            </a:extLst>
          </p:cNvPr>
          <p:cNvSpPr>
            <a:spLocks noGrp="1"/>
          </p:cNvSpPr>
          <p:nvPr>
            <p:ph idx="1"/>
          </p:nvPr>
        </p:nvSpPr>
        <p:spPr>
          <a:xfrm>
            <a:off x="838200" y="1929384"/>
            <a:ext cx="10515600" cy="4251960"/>
          </a:xfrm>
        </p:spPr>
        <p:txBody>
          <a:bodyPr>
            <a:normAutofit/>
          </a:bodyPr>
          <a:lstStyle/>
          <a:p>
            <a:pPr marL="0" indent="0" algn="just">
              <a:buNone/>
            </a:pPr>
            <a:r>
              <a:rPr lang="en-IN" sz="2000" b="1" i="0" dirty="0">
                <a:effectLst/>
                <a:latin typeface="Times New Roman" panose="02020603050405020304" pitchFamily="18" charset="0"/>
                <a:cs typeface="Times New Roman" panose="02020603050405020304" pitchFamily="18" charset="0"/>
              </a:rPr>
              <a:t>2. Systematic Sampling</a:t>
            </a:r>
            <a:r>
              <a:rPr lang="en-IN" sz="2000" b="0" i="0" dirty="0">
                <a:effectLst/>
                <a:latin typeface="Times New Roman" panose="02020603050405020304" pitchFamily="18" charset="0"/>
                <a:cs typeface="Times New Roman" panose="02020603050405020304" pitchFamily="18" charset="0"/>
              </a:rPr>
              <a:t>: </a:t>
            </a:r>
          </a:p>
          <a:p>
            <a:pPr marL="0" indent="0" algn="just">
              <a:buNone/>
            </a:pPr>
            <a:r>
              <a:rPr lang="en-IN" sz="2000" b="0" i="0" dirty="0">
                <a:effectLst/>
                <a:latin typeface="Times New Roman" panose="02020603050405020304" pitchFamily="18" charset="0"/>
                <a:cs typeface="Times New Roman" panose="02020603050405020304" pitchFamily="18" charset="0"/>
              </a:rPr>
              <a:t>Systematic Sampling is also known as a type of probability sampling. It is much more accurate than SRS and also the standard error formation percentage is very low but not error-free. In this method, first, the population tray elements are arranged based on a specific order or scheme properly known as being sorted. It can be of any order, which totally depends upon the person performing the statistics. The elements are first arranged either ascendingly, descending, lexicographically or any other known methods deemed fit by the tester. Although the start point needs to be random every time. After being arranged, then the sample elements are picked based on a pre-defined interval set or function. </a:t>
            </a:r>
          </a:p>
          <a:p>
            <a:pPr marL="0" indent="0" algn="just">
              <a:buNone/>
            </a:pPr>
            <a:r>
              <a:rPr lang="en-IN" sz="2000" b="1" i="0" dirty="0">
                <a:effectLst/>
                <a:latin typeface="Times New Roman" panose="02020603050405020304" pitchFamily="18" charset="0"/>
                <a:cs typeface="Times New Roman" panose="02020603050405020304" pitchFamily="18" charset="0"/>
              </a:rPr>
              <a:t>Example</a:t>
            </a:r>
            <a:r>
              <a:rPr lang="en-IN" sz="2000" b="0" i="0" dirty="0">
                <a:effectLst/>
                <a:latin typeface="Times New Roman" panose="02020603050405020304" pitchFamily="18" charset="0"/>
                <a:cs typeface="Times New Roman" panose="02020603050405020304" pitchFamily="18" charset="0"/>
              </a:rPr>
              <a:t>: In a random set of numbers with elements ranging from 1 to 100. The elements are first sorted either in ascending or descending order. Then let’s say every 4th element is picked to be a part of the sampling frame. This kind of sampling is known as Systematic Sampling. </a:t>
            </a:r>
          </a:p>
          <a:p>
            <a:pPr algn="just"/>
            <a:r>
              <a:rPr lang="en-IN" sz="2000" b="1" i="0" dirty="0">
                <a:effectLst/>
                <a:latin typeface="Times New Roman" panose="02020603050405020304" pitchFamily="18" charset="0"/>
                <a:cs typeface="Times New Roman" panose="02020603050405020304" pitchFamily="18" charset="0"/>
              </a:rPr>
              <a:t>P(of getting selected) = [depends upon the ordered population tray after it has been sorted]</a:t>
            </a:r>
            <a:r>
              <a:rPr lang="en-IN" sz="2000" b="0" i="0" dirty="0">
                <a:effectLst/>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191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F722F7-64B4-FEE8-C689-55AAD25400D3}"/>
              </a:ext>
            </a:extLst>
          </p:cNvPr>
          <p:cNvSpPr>
            <a:spLocks noGrp="1"/>
          </p:cNvSpPr>
          <p:nvPr>
            <p:ph idx="1"/>
          </p:nvPr>
        </p:nvSpPr>
        <p:spPr>
          <a:xfrm>
            <a:off x="838200" y="1929384"/>
            <a:ext cx="10515600" cy="4251960"/>
          </a:xfrm>
        </p:spPr>
        <p:txBody>
          <a:bodyPr>
            <a:normAutofit/>
          </a:bodyPr>
          <a:lstStyle/>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basic methods of employing Systematic Random Sampling are :-Choosing the Population Set wisely</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Checking whether Systematic Sampling will be the efficient method or not.</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If Yes, then Application of an sorting method to get an ordered pair of population elements.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Choosing a periodicity to crawl out elements.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Accuracy is higher than SRS.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Standard probability of error is lesser .</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No problem for bias to creep in during creation of sample frame.</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Not much efficient when comes to the time wise</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Periodicity in population tray elements can lead to absurd results.</a:t>
            </a:r>
          </a:p>
          <a:p>
            <a:pPr fontAlgn="base">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Systematic sampling can either provide the most accurate result or an impossible one.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608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2E75-41BD-1DE7-43BB-0DB84B2CC12C}"/>
              </a:ext>
            </a:extLst>
          </p:cNvPr>
          <p:cNvSpPr>
            <a:spLocks noGrp="1"/>
          </p:cNvSpPr>
          <p:nvPr>
            <p:ph type="title"/>
          </p:nvPr>
        </p:nvSpPr>
        <p:spPr>
          <a:xfrm>
            <a:off x="186304" y="1501311"/>
            <a:ext cx="3858986" cy="1325563"/>
          </a:xfrm>
        </p:spPr>
        <p:txBody>
          <a:bodyPr/>
          <a:lstStyle/>
          <a:p>
            <a:r>
              <a:rPr lang="en-US" dirty="0"/>
              <a:t>Example</a:t>
            </a:r>
          </a:p>
        </p:txBody>
      </p:sp>
      <p:sp>
        <p:nvSpPr>
          <p:cNvPr id="3" name="Content Placeholder 2">
            <a:extLst>
              <a:ext uri="{FF2B5EF4-FFF2-40B4-BE49-F238E27FC236}">
                <a16:creationId xmlns:a16="http://schemas.microsoft.com/office/drawing/2014/main" id="{23A6E34A-196D-B4AB-33BD-4F01053997AB}"/>
              </a:ext>
            </a:extLst>
          </p:cNvPr>
          <p:cNvSpPr>
            <a:spLocks noGrp="1"/>
          </p:cNvSpPr>
          <p:nvPr>
            <p:ph idx="1"/>
          </p:nvPr>
        </p:nvSpPr>
        <p:spPr>
          <a:xfrm>
            <a:off x="186304" y="2769281"/>
            <a:ext cx="6009482" cy="3906158"/>
          </a:xfrm>
        </p:spPr>
        <p:txBody>
          <a:bodyPr>
            <a:normAutofit fontScale="77500" lnSpcReduction="20000"/>
          </a:bodyPr>
          <a:lstStyle/>
          <a:p>
            <a:pPr algn="just"/>
            <a:r>
              <a:rPr lang="en-IN" b="0" i="0" dirty="0">
                <a:solidFill>
                  <a:srgbClr val="292929"/>
                </a:solidFill>
                <a:effectLst/>
                <a:latin typeface="source-serif-pro"/>
              </a:rPr>
              <a:t>For a sample of size n, we divide our population of size N into subgroups of k elements.</a:t>
            </a:r>
          </a:p>
          <a:p>
            <a:pPr algn="just"/>
            <a:r>
              <a:rPr lang="en-IN" b="0" i="0" dirty="0">
                <a:solidFill>
                  <a:srgbClr val="292929"/>
                </a:solidFill>
                <a:effectLst/>
                <a:latin typeface="source-serif-pro"/>
              </a:rPr>
              <a:t>We select our first element randomly from the first subgroup of k elements.</a:t>
            </a:r>
          </a:p>
          <a:p>
            <a:pPr algn="just"/>
            <a:r>
              <a:rPr lang="en-IN" b="0" i="0" dirty="0">
                <a:solidFill>
                  <a:srgbClr val="292929"/>
                </a:solidFill>
                <a:effectLst/>
                <a:latin typeface="source-serif-pro"/>
              </a:rPr>
              <a:t>To select other elements of sample, perform following:</a:t>
            </a:r>
          </a:p>
          <a:p>
            <a:pPr algn="just"/>
            <a:r>
              <a:rPr lang="en-IN" b="0" i="0" dirty="0">
                <a:solidFill>
                  <a:srgbClr val="292929"/>
                </a:solidFill>
                <a:effectLst/>
                <a:latin typeface="source-serif-pro"/>
              </a:rPr>
              <a:t>We know number of elements in each group is k </a:t>
            </a:r>
            <a:r>
              <a:rPr lang="en-IN" b="0" i="0" dirty="0" err="1">
                <a:solidFill>
                  <a:srgbClr val="292929"/>
                </a:solidFill>
                <a:effectLst/>
                <a:latin typeface="source-serif-pro"/>
              </a:rPr>
              <a:t>i.e</a:t>
            </a:r>
            <a:r>
              <a:rPr lang="en-IN" b="0" i="0" dirty="0">
                <a:solidFill>
                  <a:srgbClr val="292929"/>
                </a:solidFill>
                <a:effectLst/>
                <a:latin typeface="source-serif-pro"/>
              </a:rPr>
              <a:t> N/n</a:t>
            </a:r>
          </a:p>
          <a:p>
            <a:pPr algn="just"/>
            <a:r>
              <a:rPr lang="en-IN" b="0" i="0" dirty="0">
                <a:solidFill>
                  <a:srgbClr val="292929"/>
                </a:solidFill>
                <a:effectLst/>
                <a:latin typeface="source-serif-pro"/>
              </a:rPr>
              <a:t>So if our first element is n1 then</a:t>
            </a:r>
          </a:p>
          <a:p>
            <a:pPr algn="just"/>
            <a:r>
              <a:rPr lang="en-IN" b="0" i="0" dirty="0">
                <a:solidFill>
                  <a:srgbClr val="292929"/>
                </a:solidFill>
                <a:effectLst/>
                <a:latin typeface="source-serif-pro"/>
              </a:rPr>
              <a:t>Second element is n1+k </a:t>
            </a:r>
            <a:r>
              <a:rPr lang="en-IN" b="0" i="0" dirty="0" err="1">
                <a:solidFill>
                  <a:srgbClr val="292929"/>
                </a:solidFill>
                <a:effectLst/>
                <a:latin typeface="source-serif-pro"/>
              </a:rPr>
              <a:t>i.e</a:t>
            </a:r>
            <a:r>
              <a:rPr lang="en-IN" b="0" i="0" dirty="0">
                <a:solidFill>
                  <a:srgbClr val="292929"/>
                </a:solidFill>
                <a:effectLst/>
                <a:latin typeface="source-serif-pro"/>
              </a:rPr>
              <a:t> n2</a:t>
            </a:r>
          </a:p>
          <a:p>
            <a:pPr algn="just"/>
            <a:r>
              <a:rPr lang="en-IN" b="0" i="0" dirty="0">
                <a:solidFill>
                  <a:srgbClr val="292929"/>
                </a:solidFill>
                <a:effectLst/>
                <a:latin typeface="source-serif-pro"/>
              </a:rPr>
              <a:t>Third element n2+k </a:t>
            </a:r>
            <a:r>
              <a:rPr lang="en-IN" b="0" i="0" dirty="0" err="1">
                <a:solidFill>
                  <a:srgbClr val="292929"/>
                </a:solidFill>
                <a:effectLst/>
                <a:latin typeface="source-serif-pro"/>
              </a:rPr>
              <a:t>i.e</a:t>
            </a:r>
            <a:r>
              <a:rPr lang="en-IN" b="0" i="0" dirty="0">
                <a:solidFill>
                  <a:srgbClr val="292929"/>
                </a:solidFill>
                <a:effectLst/>
                <a:latin typeface="source-serif-pro"/>
              </a:rPr>
              <a:t> n3 and so on..</a:t>
            </a:r>
          </a:p>
          <a:p>
            <a:pPr algn="just"/>
            <a:endParaRPr lang="en-US" dirty="0"/>
          </a:p>
        </p:txBody>
      </p:sp>
      <p:pic>
        <p:nvPicPr>
          <p:cNvPr id="5122" name="Picture 2">
            <a:extLst>
              <a:ext uri="{FF2B5EF4-FFF2-40B4-BE49-F238E27FC236}">
                <a16:creationId xmlns:a16="http://schemas.microsoft.com/office/drawing/2014/main" id="{38E9C391-A57E-2CBD-21B2-D116E7641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88" y="182561"/>
            <a:ext cx="8619558" cy="2212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16E62E-8520-AB57-2216-E8E190AEBBF7}"/>
              </a:ext>
            </a:extLst>
          </p:cNvPr>
          <p:cNvSpPr txBox="1"/>
          <p:nvPr/>
        </p:nvSpPr>
        <p:spPr>
          <a:xfrm>
            <a:off x="6773068" y="3259119"/>
            <a:ext cx="5232628" cy="3416320"/>
          </a:xfrm>
          <a:prstGeom prst="rect">
            <a:avLst/>
          </a:prstGeom>
          <a:noFill/>
          <a:ln w="38100">
            <a:solidFill>
              <a:schemeClr val="bg1"/>
            </a:solidFill>
          </a:ln>
        </p:spPr>
        <p:txBody>
          <a:bodyPr wrap="square" rtlCol="0">
            <a:spAutoFit/>
          </a:bodyPr>
          <a:lstStyle/>
          <a:p>
            <a:pPr algn="l"/>
            <a:r>
              <a:rPr lang="en-IN" sz="2400" b="0" i="0" dirty="0">
                <a:solidFill>
                  <a:srgbClr val="292929"/>
                </a:solidFill>
                <a:effectLst/>
                <a:latin typeface="source-serif-pro"/>
              </a:rPr>
              <a:t>Taking an example of N=20, n=5</a:t>
            </a:r>
          </a:p>
          <a:p>
            <a:pPr algn="l"/>
            <a:r>
              <a:rPr lang="en-IN" sz="2400" b="0" i="0" dirty="0">
                <a:solidFill>
                  <a:srgbClr val="292929"/>
                </a:solidFill>
                <a:effectLst/>
                <a:latin typeface="source-serif-pro"/>
              </a:rPr>
              <a:t>No of elements in each of the subgroups is N/n </a:t>
            </a:r>
            <a:r>
              <a:rPr lang="en-IN" sz="2400" b="0" i="0" dirty="0" err="1">
                <a:solidFill>
                  <a:srgbClr val="292929"/>
                </a:solidFill>
                <a:effectLst/>
                <a:latin typeface="source-serif-pro"/>
              </a:rPr>
              <a:t>i.e</a:t>
            </a:r>
            <a:r>
              <a:rPr lang="en-IN" sz="2400" b="0" i="0" dirty="0">
                <a:solidFill>
                  <a:srgbClr val="292929"/>
                </a:solidFill>
                <a:effectLst/>
                <a:latin typeface="source-serif-pro"/>
              </a:rPr>
              <a:t> 20/5 =4= k</a:t>
            </a:r>
          </a:p>
          <a:p>
            <a:pPr algn="l"/>
            <a:r>
              <a:rPr lang="en-IN" sz="2400" b="0" i="0" dirty="0">
                <a:solidFill>
                  <a:srgbClr val="292929"/>
                </a:solidFill>
                <a:effectLst/>
                <a:latin typeface="source-serif-pro"/>
              </a:rPr>
              <a:t>Now, randomly select first element from the first subgroup.</a:t>
            </a:r>
          </a:p>
          <a:p>
            <a:pPr algn="l"/>
            <a:r>
              <a:rPr lang="en-IN" sz="2400" b="0" i="0" dirty="0">
                <a:solidFill>
                  <a:srgbClr val="292929"/>
                </a:solidFill>
                <a:effectLst/>
                <a:latin typeface="source-serif-pro"/>
              </a:rPr>
              <a:t>If we select n1= 3</a:t>
            </a:r>
          </a:p>
          <a:p>
            <a:pPr algn="l"/>
            <a:r>
              <a:rPr lang="en-IN" sz="2400" b="0" i="0" dirty="0">
                <a:solidFill>
                  <a:srgbClr val="292929"/>
                </a:solidFill>
                <a:effectLst/>
                <a:latin typeface="source-serif-pro"/>
              </a:rPr>
              <a:t>n2 = n1+k = 3+4 = 7</a:t>
            </a:r>
          </a:p>
          <a:p>
            <a:pPr algn="l"/>
            <a:r>
              <a:rPr lang="en-IN" sz="2400" b="0" i="0" dirty="0">
                <a:solidFill>
                  <a:srgbClr val="292929"/>
                </a:solidFill>
                <a:effectLst/>
                <a:latin typeface="source-serif-pro"/>
              </a:rPr>
              <a:t>n3 = n2+k = 7+4 = 11</a:t>
            </a:r>
          </a:p>
          <a:p>
            <a:endParaRPr lang="en-US" sz="2400" dirty="0"/>
          </a:p>
        </p:txBody>
      </p:sp>
    </p:spTree>
    <p:extLst>
      <p:ext uri="{BB962C8B-B14F-4D97-AF65-F5344CB8AC3E}">
        <p14:creationId xmlns:p14="http://schemas.microsoft.com/office/powerpoint/2010/main" val="1239546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C89AA-9CE9-36CF-2725-ED7FD72C0F47}"/>
              </a:ext>
            </a:extLst>
          </p:cNvPr>
          <p:cNvSpPr>
            <a:spLocks noGrp="1"/>
          </p:cNvSpPr>
          <p:nvPr>
            <p:ph idx="1"/>
          </p:nvPr>
        </p:nvSpPr>
        <p:spPr>
          <a:xfrm>
            <a:off x="838200" y="1929384"/>
            <a:ext cx="10515600" cy="4251960"/>
          </a:xfrm>
        </p:spPr>
        <p:txBody>
          <a:bodyPr>
            <a:normAutofit lnSpcReduction="10000"/>
          </a:bodyPr>
          <a:lstStyle/>
          <a:p>
            <a:pPr marL="0" indent="0" algn="just" fontAlgn="base">
              <a:buNone/>
            </a:pPr>
            <a:r>
              <a:rPr lang="en-IN" sz="2200" b="1" i="0" dirty="0">
                <a:effectLst/>
                <a:latin typeface="Times New Roman" panose="02020603050405020304" pitchFamily="18" charset="0"/>
                <a:cs typeface="Times New Roman" panose="02020603050405020304" pitchFamily="18" charset="0"/>
              </a:rPr>
              <a:t>3. Stratified Sampling</a:t>
            </a:r>
            <a:r>
              <a:rPr lang="en-IN" sz="2200" b="0" i="0" dirty="0">
                <a:effectLst/>
                <a:latin typeface="Times New Roman" panose="02020603050405020304" pitchFamily="18" charset="0"/>
                <a:cs typeface="Times New Roman" panose="02020603050405020304" pitchFamily="18" charset="0"/>
              </a:rPr>
              <a:t>: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Stratified Sampling is the most complex type of Sampling Method out of all the three methods mentioned above.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It is a hybrid method concerning both simple random sampling as well as systematic sampling.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It is one of the most advanced types of sampling method available, providing near accurate result to the tester.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In this method, the population tray is divided into sub-segments also known as stratum(singular).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Each stratum can have their own unique property. </a:t>
            </a:r>
          </a:p>
          <a:p>
            <a:pPr marL="0" indent="0" algn="just" fontAlgn="base">
              <a:buNone/>
            </a:pPr>
            <a:r>
              <a:rPr lang="en-IN" sz="2200" b="0" i="0" dirty="0">
                <a:effectLst/>
                <a:latin typeface="Times New Roman" panose="02020603050405020304" pitchFamily="18" charset="0"/>
                <a:cs typeface="Times New Roman" panose="02020603050405020304" pitchFamily="18" charset="0"/>
              </a:rPr>
              <a:t>After being divided into different sub-stratum, SRS or Systematic Sampling can be used to create and pick out samples for performing statistics. </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495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C89AA-9CE9-36CF-2725-ED7FD72C0F47}"/>
              </a:ext>
            </a:extLst>
          </p:cNvPr>
          <p:cNvSpPr>
            <a:spLocks noGrp="1"/>
          </p:cNvSpPr>
          <p:nvPr>
            <p:ph idx="1"/>
          </p:nvPr>
        </p:nvSpPr>
        <p:spPr>
          <a:xfrm>
            <a:off x="838200" y="1929384"/>
            <a:ext cx="10515600" cy="4251960"/>
          </a:xfrm>
        </p:spPr>
        <p:txBody>
          <a:bodyPr>
            <a:normAutofit/>
          </a:bodyPr>
          <a:lstStyle/>
          <a:p>
            <a:pPr marL="0" indent="0" algn="just" fontAlgn="base">
              <a:buNone/>
            </a:pPr>
            <a:r>
              <a:rPr lang="en-IN" sz="1700" b="0" i="0" dirty="0">
                <a:effectLst/>
                <a:latin typeface="Times New Roman" panose="02020603050405020304" pitchFamily="18" charset="0"/>
                <a:cs typeface="Times New Roman" panose="02020603050405020304" pitchFamily="18" charset="0"/>
              </a:rPr>
              <a:t>The elementary methods for Stratified Sampling are :</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Choosing the population tray wisely.</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Checking for periodicity or any other features, so that they can be divided into different strata</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Dividing the population tray into sub-sets and sub-groups on the basis of selective property.</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Using SRS or Systematic Sampling of each individual strata to form the sample frame.</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We can even apply different sampling methods to different sub-sets.</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Provide results with high accuracy measurements.</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Different results can be desired just by changing the Sampling method.</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This method also compares different strata when samples are being drawn.</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Inefficient and Expensive when comes to resources as well as money.</a:t>
            </a:r>
          </a:p>
          <a:p>
            <a:pPr marL="742950" lvl="1" indent="-285750" algn="just" fontAlgn="base">
              <a:buFont typeface="+mj-lt"/>
              <a:buAutoNum type="arabicPeriod"/>
            </a:pPr>
            <a:r>
              <a:rPr lang="en-IN" sz="1700" b="0" i="0" dirty="0">
                <a:effectLst/>
                <a:latin typeface="Times New Roman" panose="02020603050405020304" pitchFamily="18" charset="0"/>
                <a:cs typeface="Times New Roman" panose="02020603050405020304" pitchFamily="18" charset="0"/>
              </a:rPr>
              <a:t>This method will fail only in rare cases where homogeneity in elements is present.</a:t>
            </a:r>
          </a:p>
          <a:p>
            <a:pPr algn="just" fontAlgn="base"/>
            <a:r>
              <a:rPr lang="en-IN" sz="1700" b="0" i="0" dirty="0">
                <a:effectLst/>
                <a:latin typeface="Times New Roman" panose="02020603050405020304" pitchFamily="18" charset="0"/>
                <a:cs typeface="Times New Roman" panose="02020603050405020304" pitchFamily="18" charset="0"/>
              </a:rPr>
              <a:t>These three are the widely used methods of Sampling which are being done nowadays. Each of them has their own advantages as well as disadvantages. So, the sampling method must be chosen wisely, because a wrong choice can lead to erroneous answers.</a:t>
            </a:r>
          </a:p>
          <a:p>
            <a:pPr algn="just"/>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630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7541-5F81-7CAF-8B74-34CA15F3BAB8}"/>
              </a:ext>
            </a:extLst>
          </p:cNvPr>
          <p:cNvSpPr>
            <a:spLocks noGrp="1"/>
          </p:cNvSpPr>
          <p:nvPr>
            <p:ph type="title"/>
          </p:nvPr>
        </p:nvSpPr>
        <p:spPr>
          <a:xfrm>
            <a:off x="783772" y="310697"/>
            <a:ext cx="10515600" cy="1325563"/>
          </a:xfrm>
        </p:spPr>
        <p:txBody>
          <a:bodyPr/>
          <a:lstStyle/>
          <a:p>
            <a:pPr algn="just"/>
            <a:r>
              <a:rPr lang="en-US" sz="2800" b="1" dirty="0">
                <a:latin typeface="Times New Roman" panose="02020603050405020304" pitchFamily="18" charset="0"/>
                <a:cs typeface="Times New Roman" panose="02020603050405020304" pitchFamily="18" charset="0"/>
              </a:rPr>
              <a:t>Example (</a:t>
            </a:r>
            <a:r>
              <a:rPr lang="en-IN" sz="2800" b="1" i="0" dirty="0">
                <a:effectLst/>
                <a:latin typeface="Times New Roman" panose="02020603050405020304" pitchFamily="18" charset="0"/>
                <a:cs typeface="Times New Roman" panose="02020603050405020304" pitchFamily="18" charset="0"/>
              </a:rPr>
              <a:t>Stratified Sampling</a:t>
            </a:r>
            <a:r>
              <a:rPr lang="en-US" sz="2800" b="1" dirty="0">
                <a:latin typeface="Times New Roman" panose="02020603050405020304" pitchFamily="18" charset="0"/>
                <a:cs typeface="Times New Roman" panose="02020603050405020304" pitchFamily="18" charset="0"/>
              </a:rPr>
              <a:t>)</a:t>
            </a:r>
          </a:p>
        </p:txBody>
      </p:sp>
      <p:pic>
        <p:nvPicPr>
          <p:cNvPr id="4098" name="Picture 2">
            <a:extLst>
              <a:ext uri="{FF2B5EF4-FFF2-40B4-BE49-F238E27FC236}">
                <a16:creationId xmlns:a16="http://schemas.microsoft.com/office/drawing/2014/main" id="{58291226-349E-58E3-5F5B-E08EF94409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158" y="2374788"/>
            <a:ext cx="3987800" cy="273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E0B6FD-D4F9-B72C-7445-4B15865F5B69}"/>
              </a:ext>
            </a:extLst>
          </p:cNvPr>
          <p:cNvSpPr txBox="1"/>
          <p:nvPr/>
        </p:nvSpPr>
        <p:spPr>
          <a:xfrm>
            <a:off x="5506982" y="2021453"/>
            <a:ext cx="6093618" cy="4401205"/>
          </a:xfrm>
          <a:prstGeom prst="rect">
            <a:avLst/>
          </a:prstGeom>
          <a:noFill/>
        </p:spPr>
        <p:txBody>
          <a:bodyPr wrap="square">
            <a:spAutoFit/>
          </a:bodyPr>
          <a:lstStyle/>
          <a:p>
            <a:pPr algn="just"/>
            <a:r>
              <a:rPr lang="en-IN" sz="2800" b="0" i="0" dirty="0">
                <a:solidFill>
                  <a:srgbClr val="292929"/>
                </a:solidFill>
                <a:effectLst/>
                <a:latin typeface="Times New Roman" panose="02020603050405020304" pitchFamily="18" charset="0"/>
                <a:cs typeface="Times New Roman" panose="02020603050405020304" pitchFamily="18" charset="0"/>
              </a:rPr>
              <a:t>This technique divides the elements of the population into small subgroups (strata) based on the similarity in such a way that the elements within the group are homogeneous and heterogeneous among the other subgroups formed. And then the elements are randomly selected from each of these strata. </a:t>
            </a:r>
            <a:r>
              <a:rPr lang="en-IN" sz="2800" dirty="0">
                <a:latin typeface="Times New Roman" panose="02020603050405020304" pitchFamily="18" charset="0"/>
                <a:cs typeface="Times New Roman" panose="02020603050405020304" pitchFamily="18" charset="0"/>
              </a:rPr>
              <a:t>We need to have prior information about the population to create subgroups.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527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bability sampling methods">
            <a:extLst>
              <a:ext uri="{FF2B5EF4-FFF2-40B4-BE49-F238E27FC236}">
                <a16:creationId xmlns:a16="http://schemas.microsoft.com/office/drawing/2014/main" id="{B5E5827F-78BD-6AC0-8C58-7367FE2370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5"/>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97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6" name="Rectangle 133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9F942-FB72-611D-0DCE-C480E083FB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b="1" kern="1200">
                <a:solidFill>
                  <a:schemeClr val="tx1"/>
                </a:solidFill>
                <a:latin typeface="+mj-lt"/>
                <a:ea typeface="+mj-ea"/>
                <a:cs typeface="+mj-cs"/>
              </a:rPr>
              <a:t>Feature Selection</a:t>
            </a:r>
          </a:p>
        </p:txBody>
      </p:sp>
      <p:sp>
        <p:nvSpPr>
          <p:cNvPr id="133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4B7D35-FA44-0A45-71E0-D1D21C8B23ED}"/>
              </a:ext>
            </a:extLst>
          </p:cNvPr>
          <p:cNvSpPr txBox="1"/>
          <p:nvPr/>
        </p:nvSpPr>
        <p:spPr>
          <a:xfrm>
            <a:off x="836676" y="1800796"/>
            <a:ext cx="10853928" cy="4251960"/>
          </a:xfrm>
          <a:prstGeom prst="rect">
            <a:avLst/>
          </a:prstGeom>
        </p:spPr>
        <p:txBody>
          <a:bodyPr vert="horz" lIns="91440" tIns="45720" rIns="91440" bIns="45720" rtlCol="0">
            <a:noAutofit/>
          </a:bodyPr>
          <a:lstStyle/>
          <a:p>
            <a:pPr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We can summarize feature selection as follows.</a:t>
            </a:r>
          </a:p>
          <a:p>
            <a:pPr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Feature Selection</a:t>
            </a:r>
            <a:r>
              <a:rPr lang="en-US" sz="2000" b="0" i="0" dirty="0">
                <a:effectLst/>
                <a:latin typeface="Times New Roman" panose="02020603050405020304" pitchFamily="18" charset="0"/>
                <a:cs typeface="Times New Roman" panose="02020603050405020304" pitchFamily="18" charset="0"/>
              </a:rPr>
              <a:t>: Select a subset of input features from the dataset.</a:t>
            </a:r>
          </a:p>
          <a:p>
            <a:pPr marL="742950" lvl="1"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Unsupervised</a:t>
            </a:r>
            <a:r>
              <a:rPr lang="en-US" sz="2000" b="0" i="0" dirty="0">
                <a:effectLst/>
                <a:latin typeface="Times New Roman" panose="02020603050405020304" pitchFamily="18" charset="0"/>
                <a:cs typeface="Times New Roman" panose="02020603050405020304" pitchFamily="18" charset="0"/>
              </a:rPr>
              <a:t>: Do not use the target variable for selecting the feature importance of Input variable (e.g. remove redundant variables).</a:t>
            </a:r>
          </a:p>
          <a:p>
            <a:pPr marL="1143000" lvl="2"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Correlation</a:t>
            </a:r>
          </a:p>
          <a:p>
            <a:pPr marL="742950" lvl="1"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Supervised</a:t>
            </a:r>
            <a:r>
              <a:rPr lang="en-US" sz="2000" b="0" i="0" dirty="0">
                <a:effectLst/>
                <a:latin typeface="Times New Roman" panose="02020603050405020304" pitchFamily="18" charset="0"/>
                <a:cs typeface="Times New Roman" panose="02020603050405020304" pitchFamily="18" charset="0"/>
              </a:rPr>
              <a:t>: Use the target variable (e.g. remove irrelevant I/P features).</a:t>
            </a:r>
          </a:p>
          <a:p>
            <a:pPr marL="1143000" lvl="2"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Wrapper Method</a:t>
            </a:r>
            <a:r>
              <a:rPr lang="en-US" sz="2000" b="0" i="0" dirty="0">
                <a:effectLst/>
                <a:latin typeface="Times New Roman" panose="02020603050405020304" pitchFamily="18" charset="0"/>
                <a:cs typeface="Times New Roman" panose="02020603050405020304" pitchFamily="18" charset="0"/>
              </a:rPr>
              <a:t>: Search for well-performing subsets of features.</a:t>
            </a:r>
          </a:p>
          <a:p>
            <a:pPr marL="1600200" lvl="3"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Recursive Feature Elimination (RFE)</a:t>
            </a:r>
          </a:p>
          <a:p>
            <a:pPr marL="1143000" lvl="2"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Filter Method</a:t>
            </a:r>
            <a:r>
              <a:rPr lang="en-US" sz="2000" b="0" i="0" dirty="0">
                <a:effectLst/>
                <a:latin typeface="Times New Roman" panose="02020603050405020304" pitchFamily="18" charset="0"/>
                <a:cs typeface="Times New Roman" panose="02020603050405020304" pitchFamily="18" charset="0"/>
              </a:rPr>
              <a:t>: Select subsets of features based on their relationship with the target.</a:t>
            </a:r>
          </a:p>
          <a:p>
            <a:pPr marL="1600200" lvl="3"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Statistical Methods</a:t>
            </a:r>
          </a:p>
          <a:p>
            <a:pPr marL="1600200" lvl="3"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Feature Importance Methods</a:t>
            </a:r>
          </a:p>
          <a:p>
            <a:pPr marL="1143000" lvl="2"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Intrinsic</a:t>
            </a:r>
            <a:r>
              <a:rPr lang="en-US" sz="2000" b="0" i="0" dirty="0">
                <a:effectLst/>
                <a:latin typeface="Times New Roman" panose="02020603050405020304" pitchFamily="18" charset="0"/>
                <a:cs typeface="Times New Roman" panose="02020603050405020304" pitchFamily="18" charset="0"/>
              </a:rPr>
              <a:t>: Algorithms that perform automatic feature selection during training.</a:t>
            </a:r>
          </a:p>
          <a:p>
            <a:pPr marL="1600200" lvl="3" indent="-228600" fontAlgn="base">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Decision Trees</a:t>
            </a:r>
          </a:p>
          <a:p>
            <a:pPr indent="-228600" fontAlgn="base">
              <a:lnSpc>
                <a:spcPct val="90000"/>
              </a:lnSpc>
              <a:spcAft>
                <a:spcPts val="600"/>
              </a:spcAf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Dimensionality Reduction</a:t>
            </a:r>
            <a:r>
              <a:rPr lang="en-US" sz="2000" b="0" i="0" dirty="0">
                <a:effectLst/>
                <a:latin typeface="Times New Roman" panose="02020603050405020304" pitchFamily="18" charset="0"/>
                <a:cs typeface="Times New Roman" panose="02020603050405020304" pitchFamily="18" charset="0"/>
              </a:rPr>
              <a:t>: Project input data into a lower-dimensional feature space.</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124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9F942-FB72-611D-0DCE-C480E083FBAB}"/>
              </a:ext>
            </a:extLst>
          </p:cNvPr>
          <p:cNvSpPr>
            <a:spLocks noGrp="1"/>
          </p:cNvSpPr>
          <p:nvPr>
            <p:ph type="title"/>
          </p:nvPr>
        </p:nvSpPr>
        <p:spPr>
          <a:xfrm>
            <a:off x="401279" y="25146"/>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Feature Selection</a:t>
            </a:r>
            <a:endParaRPr lang="en-US" sz="5000" kern="1200" dirty="0">
              <a:solidFill>
                <a:schemeClr val="tx1"/>
              </a:solidFill>
              <a:latin typeface="+mj-lt"/>
              <a:ea typeface="+mj-ea"/>
              <a:cs typeface="+mj-cs"/>
            </a:endParaRPr>
          </a:p>
        </p:txBody>
      </p:sp>
      <p:sp>
        <p:nvSpPr>
          <p:cNvPr id="133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iagram&#10;&#10;Description automatically generated">
            <a:extLst>
              <a:ext uri="{FF2B5EF4-FFF2-40B4-BE49-F238E27FC236}">
                <a16:creationId xmlns:a16="http://schemas.microsoft.com/office/drawing/2014/main" id="{C11B2948-4755-505A-2191-B4D26BCF594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60" b="-7260"/>
          <a:stretch/>
        </p:blipFill>
        <p:spPr bwMode="auto">
          <a:xfrm>
            <a:off x="4013743" y="1911625"/>
            <a:ext cx="7302471" cy="454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1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A289-7FFC-0B4E-C15F-F33D92CB8976}"/>
              </a:ext>
            </a:extLst>
          </p:cNvPr>
          <p:cNvSpPr>
            <a:spLocks noGrp="1"/>
          </p:cNvSpPr>
          <p:nvPr>
            <p:ph type="title"/>
          </p:nvPr>
        </p:nvSpPr>
        <p:spPr>
          <a:xfrm>
            <a:off x="838200" y="111351"/>
            <a:ext cx="10515600" cy="1325563"/>
          </a:xfrm>
        </p:spPr>
        <p:txBody>
          <a:bodyPr/>
          <a:lstStyle/>
          <a:p>
            <a:r>
              <a:rPr lang="en-IN" sz="4400" b="1" i="0" dirty="0">
                <a:solidFill>
                  <a:srgbClr val="993366"/>
                </a:solidFill>
                <a:effectLst/>
                <a:latin typeface="inherit"/>
              </a:rPr>
              <a:t>Ordinal Data</a:t>
            </a:r>
            <a:endParaRPr lang="en-US" dirty="0"/>
          </a:p>
        </p:txBody>
      </p:sp>
      <p:sp>
        <p:nvSpPr>
          <p:cNvPr id="3" name="Content Placeholder 2">
            <a:extLst>
              <a:ext uri="{FF2B5EF4-FFF2-40B4-BE49-F238E27FC236}">
                <a16:creationId xmlns:a16="http://schemas.microsoft.com/office/drawing/2014/main" id="{825AE22D-5832-6293-C6F0-D748BB69F791}"/>
              </a:ext>
            </a:extLst>
          </p:cNvPr>
          <p:cNvSpPr>
            <a:spLocks noGrp="1"/>
          </p:cNvSpPr>
          <p:nvPr>
            <p:ph idx="1"/>
          </p:nvPr>
        </p:nvSpPr>
        <p:spPr>
          <a:xfrm>
            <a:off x="838200" y="1317172"/>
            <a:ext cx="10515600" cy="4859792"/>
          </a:xfrm>
        </p:spPr>
        <p:txBody>
          <a:bodyPr>
            <a:normAutofit fontScale="62500" lnSpcReduction="20000"/>
          </a:bodyPr>
          <a:lstStyle/>
          <a:p>
            <a:pPr algn="l" fontAlgn="base"/>
            <a:r>
              <a:rPr lang="en-IN" b="0" i="0" dirty="0">
                <a:solidFill>
                  <a:srgbClr val="444444"/>
                </a:solidFill>
                <a:effectLst/>
                <a:latin typeface="Times New Roman" panose="02020603050405020304" pitchFamily="18" charset="0"/>
                <a:cs typeface="Times New Roman" panose="02020603050405020304" pitchFamily="18" charset="0"/>
              </a:rPr>
              <a:t>Ordinal data shows where a number is in order. This is the crucial difference from nominal types of data.</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Ordinal data is data which is placed into some kind of order by their position on a scale. Ordinal data may indicate superiority.</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However, </a:t>
            </a:r>
            <a:r>
              <a:rPr lang="en-IN" b="1" i="0" dirty="0">
                <a:solidFill>
                  <a:srgbClr val="444444"/>
                </a:solidFill>
                <a:effectLst/>
                <a:latin typeface="Times New Roman" panose="02020603050405020304" pitchFamily="18" charset="0"/>
                <a:cs typeface="Times New Roman" panose="02020603050405020304" pitchFamily="18" charset="0"/>
              </a:rPr>
              <a:t>you cannot do arithmetic with ordinal numbers</a:t>
            </a:r>
            <a:r>
              <a:rPr lang="en-IN" b="0" i="0" dirty="0">
                <a:solidFill>
                  <a:srgbClr val="444444"/>
                </a:solidFill>
                <a:effectLst/>
                <a:latin typeface="Times New Roman" panose="02020603050405020304" pitchFamily="18" charset="0"/>
                <a:cs typeface="Times New Roman" panose="02020603050405020304" pitchFamily="18" charset="0"/>
              </a:rPr>
              <a:t> because they only show sequence.</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Ordinal variables are considered as “in between” qualitative and quantitative variables.</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In other words, the ordinal data is qualitative data for which the values are ordered.</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In comparison with nominal data, the second one is qualitative data for which the values cannot be placed in an ordered.</a:t>
            </a:r>
          </a:p>
          <a:p>
            <a:pPr algn="l" fontAlgn="base"/>
            <a:r>
              <a:rPr lang="en-IN" b="0" i="0" dirty="0">
                <a:solidFill>
                  <a:srgbClr val="444444"/>
                </a:solidFill>
                <a:effectLst/>
                <a:latin typeface="Times New Roman" panose="02020603050405020304" pitchFamily="18" charset="0"/>
                <a:cs typeface="Times New Roman" panose="02020603050405020304" pitchFamily="18" charset="0"/>
              </a:rPr>
              <a:t>We can also assign numbers to ordinal data to show their relative position. But we cannot do math with those numbers. For example: “first, second, third…etc.”</a:t>
            </a:r>
          </a:p>
          <a:p>
            <a:pPr algn="l" fontAlgn="base"/>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r>
              <a:rPr lang="en-IN" b="1" i="0" dirty="0">
                <a:solidFill>
                  <a:srgbClr val="339966"/>
                </a:solidFill>
                <a:effectLst/>
                <a:latin typeface="Times New Roman" panose="02020603050405020304" pitchFamily="18" charset="0"/>
                <a:cs typeface="Times New Roman" panose="02020603050405020304" pitchFamily="18" charset="0"/>
              </a:rPr>
              <a:t>Examples of Ordinal Data:</a:t>
            </a:r>
            <a:endParaRPr lang="en-IN" b="0" i="0" dirty="0">
              <a:solidFill>
                <a:srgbClr val="444444"/>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The first, second and third person in a competition.</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Letter grades: A, B, C, and etc.</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When a company asks a customer to rate the sales experience on a scale of 1-10.</a:t>
            </a:r>
          </a:p>
          <a:p>
            <a:pPr algn="l" fontAlgn="base">
              <a:buFont typeface="Arial" panose="020B0604020202020204" pitchFamily="34" charset="0"/>
              <a:buChar char="•"/>
            </a:pPr>
            <a:r>
              <a:rPr lang="en-IN" b="0" i="0" dirty="0">
                <a:solidFill>
                  <a:srgbClr val="444444"/>
                </a:solidFill>
                <a:effectLst/>
                <a:latin typeface="Times New Roman" panose="02020603050405020304" pitchFamily="18" charset="0"/>
                <a:cs typeface="Times New Roman" panose="02020603050405020304" pitchFamily="18" charset="0"/>
              </a:rPr>
              <a:t>Economic status: low, medium and high.</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860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CA53-4341-9279-231C-F01CEA3DFBF2}"/>
              </a:ext>
            </a:extLst>
          </p:cNvPr>
          <p:cNvSpPr>
            <a:spLocks noGrp="1"/>
          </p:cNvSpPr>
          <p:nvPr>
            <p:ph type="title"/>
          </p:nvPr>
        </p:nvSpPr>
        <p:spPr>
          <a:xfrm>
            <a:off x="838200" y="365125"/>
            <a:ext cx="10515600" cy="1325563"/>
          </a:xfrm>
        </p:spPr>
        <p:txBody>
          <a:bodyPr>
            <a:normAutofit/>
          </a:bodyPr>
          <a:lstStyle/>
          <a:p>
            <a:r>
              <a:rPr lang="en-US" sz="5400" dirty="0"/>
              <a:t>Feature Selection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1F0BFF-FB53-6B42-4C9B-3089C62E9FFC}"/>
              </a:ext>
            </a:extLst>
          </p:cNvPr>
          <p:cNvSpPr>
            <a:spLocks noGrp="1"/>
          </p:cNvSpPr>
          <p:nvPr>
            <p:ph idx="1"/>
          </p:nvPr>
        </p:nvSpPr>
        <p:spPr>
          <a:xfrm>
            <a:off x="365189" y="1913022"/>
            <a:ext cx="10515600" cy="2910078"/>
          </a:xfrm>
        </p:spPr>
        <p:txBody>
          <a:bodyPr>
            <a:normAutofit/>
          </a:bodyPr>
          <a:lstStyle/>
          <a:p>
            <a:pPr algn="just"/>
            <a:r>
              <a:rPr lang="en-IN" sz="2200" b="0" i="0" dirty="0">
                <a:effectLst/>
                <a:latin typeface="Times New Roman" panose="02020603050405020304" pitchFamily="18" charset="0"/>
                <a:cs typeface="Times New Roman" panose="02020603050405020304" pitchFamily="18" charset="0"/>
              </a:rPr>
              <a:t>In machine learning and statistics, feature selection, also known as </a:t>
            </a:r>
            <a:r>
              <a:rPr lang="en-IN" sz="2200" b="1" i="0" dirty="0">
                <a:effectLst/>
                <a:latin typeface="Times New Roman" panose="02020603050405020304" pitchFamily="18" charset="0"/>
                <a:cs typeface="Times New Roman" panose="02020603050405020304" pitchFamily="18" charset="0"/>
              </a:rPr>
              <a:t>variable selection</a:t>
            </a:r>
            <a:r>
              <a:rPr lang="en-IN" sz="2200" b="0" i="0" dirty="0">
                <a:effectLst/>
                <a:latin typeface="Times New Roman" panose="02020603050405020304" pitchFamily="18" charset="0"/>
                <a:cs typeface="Times New Roman" panose="02020603050405020304" pitchFamily="18" charset="0"/>
              </a:rPr>
              <a:t>, </a:t>
            </a:r>
            <a:r>
              <a:rPr lang="en-IN" sz="2200" b="1" i="0" dirty="0">
                <a:effectLst/>
                <a:latin typeface="Times New Roman" panose="02020603050405020304" pitchFamily="18" charset="0"/>
                <a:cs typeface="Times New Roman" panose="02020603050405020304" pitchFamily="18" charset="0"/>
              </a:rPr>
              <a:t>attribute selection</a:t>
            </a:r>
            <a:r>
              <a:rPr lang="en-IN" sz="2200" b="0" i="0" dirty="0">
                <a:effectLst/>
                <a:latin typeface="Times New Roman" panose="02020603050405020304" pitchFamily="18" charset="0"/>
                <a:cs typeface="Times New Roman" panose="02020603050405020304" pitchFamily="18" charset="0"/>
              </a:rPr>
              <a:t> or </a:t>
            </a:r>
            <a:r>
              <a:rPr lang="en-IN" sz="2200" b="1" i="0" dirty="0">
                <a:effectLst/>
                <a:latin typeface="Times New Roman" panose="02020603050405020304" pitchFamily="18" charset="0"/>
                <a:cs typeface="Times New Roman" panose="02020603050405020304" pitchFamily="18" charset="0"/>
              </a:rPr>
              <a:t>variable subset selection</a:t>
            </a:r>
            <a:r>
              <a:rPr lang="en-IN" sz="2200" b="0" i="0" dirty="0">
                <a:effectLst/>
                <a:latin typeface="Times New Roman" panose="02020603050405020304" pitchFamily="18" charset="0"/>
                <a:cs typeface="Times New Roman" panose="02020603050405020304" pitchFamily="18" charset="0"/>
              </a:rPr>
              <a:t>, is the process of reducing the number of input variables when developing a predictive model. </a:t>
            </a:r>
          </a:p>
          <a:p>
            <a:pPr algn="just"/>
            <a:r>
              <a:rPr lang="en-IN" sz="2200" b="0" i="0" dirty="0">
                <a:effectLst/>
                <a:latin typeface="Times New Roman" panose="02020603050405020304" pitchFamily="18" charset="0"/>
                <a:cs typeface="Times New Roman" panose="02020603050405020304" pitchFamily="18" charset="0"/>
              </a:rPr>
              <a:t>Feature selection techniques are used for several reasons:</a:t>
            </a:r>
          </a:p>
          <a:p>
            <a:pPr algn="just">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It reduces model complexity by dropping some irrelevant features.</a:t>
            </a:r>
          </a:p>
          <a:p>
            <a:pPr algn="just">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Helps ML algorithm to train a model faster.</a:t>
            </a:r>
          </a:p>
          <a:p>
            <a:pPr algn="just">
              <a:buFont typeface="Arial" panose="020B0604020202020204" pitchFamily="34" charset="0"/>
              <a:buChar char="•"/>
            </a:pPr>
            <a:r>
              <a:rPr lang="en-IN" sz="2200" b="0" i="0" dirty="0">
                <a:effectLst/>
                <a:latin typeface="Times New Roman" panose="02020603050405020304" pitchFamily="18" charset="0"/>
                <a:cs typeface="Times New Roman" panose="02020603050405020304" pitchFamily="18" charset="0"/>
              </a:rPr>
              <a:t>Reduction of dimensionality helps in avoid overfitting.</a:t>
            </a:r>
          </a:p>
          <a:p>
            <a:pPr algn="just"/>
            <a:endParaRPr lang="en-US" sz="2200"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11E98345-6685-07F5-0044-DBEA7BAE05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78" b="11913"/>
          <a:stretch/>
        </p:blipFill>
        <p:spPr bwMode="auto">
          <a:xfrm>
            <a:off x="4872038" y="4736486"/>
            <a:ext cx="7162800" cy="200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891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CC540FE-2C3A-1132-6A6D-F6B9582DA181}"/>
              </a:ext>
            </a:extLst>
          </p:cNvPr>
          <p:cNvSpPr>
            <a:spLocks noGrp="1"/>
          </p:cNvSpPr>
          <p:nvPr>
            <p:ph type="title"/>
          </p:nvPr>
        </p:nvSpPr>
        <p:spPr>
          <a:xfrm>
            <a:off x="838201" y="3998018"/>
            <a:ext cx="3981854" cy="2216513"/>
          </a:xfrm>
        </p:spPr>
        <p:txBody>
          <a:bodyPr>
            <a:normAutofit/>
          </a:bodyPr>
          <a:lstStyle/>
          <a:p>
            <a:r>
              <a:rPr lang="en-IN" sz="3700" dirty="0">
                <a:latin typeface="Inter"/>
              </a:rPr>
              <a:t>M</a:t>
            </a:r>
            <a:r>
              <a:rPr lang="en-IN" sz="3700" b="0" i="0" dirty="0">
                <a:effectLst/>
                <a:latin typeface="Inter"/>
              </a:rPr>
              <a:t>ethodologies used for feature selection.</a:t>
            </a:r>
            <a:br>
              <a:rPr lang="en-IN" sz="3700" b="0" i="0" dirty="0">
                <a:effectLst/>
                <a:latin typeface="Inter"/>
              </a:rPr>
            </a:br>
            <a:endParaRPr lang="en-US" sz="3700" dirty="0"/>
          </a:p>
        </p:txBody>
      </p:sp>
      <p:sp>
        <p:nvSpPr>
          <p:cNvPr id="15369" name="Arc 1536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F099C14-D3F6-EE0C-B29D-05FFFCBCF282}"/>
              </a:ext>
            </a:extLst>
          </p:cNvPr>
          <p:cNvSpPr>
            <a:spLocks noGrp="1"/>
          </p:cNvSpPr>
          <p:nvPr>
            <p:ph idx="1"/>
          </p:nvPr>
        </p:nvSpPr>
        <p:spPr>
          <a:xfrm>
            <a:off x="3959092" y="418387"/>
            <a:ext cx="7500940" cy="6053851"/>
          </a:xfrm>
        </p:spPr>
        <p:txBody>
          <a:bodyPr>
            <a:noAutofit/>
          </a:bodyPr>
          <a:lstStyle/>
          <a:p>
            <a:pPr marL="0" indent="0" algn="just">
              <a:buNone/>
            </a:pPr>
            <a:r>
              <a:rPr lang="en-IN" sz="2000" b="1" i="0" dirty="0">
                <a:effectLst/>
                <a:latin typeface="Times New Roman" panose="02020603050405020304" pitchFamily="18" charset="0"/>
                <a:cs typeface="Times New Roman" panose="02020603050405020304" pitchFamily="18" charset="0"/>
              </a:rPr>
              <a:t>1. Filter Method:</a:t>
            </a:r>
          </a:p>
          <a:p>
            <a:pPr algn="just"/>
            <a:r>
              <a:rPr lang="en-IN" sz="2000" b="0" i="0" dirty="0">
                <a:effectLst/>
                <a:latin typeface="Times New Roman" panose="02020603050405020304" pitchFamily="18" charset="0"/>
                <a:cs typeface="Times New Roman" panose="02020603050405020304" pitchFamily="18" charset="0"/>
              </a:rPr>
              <a:t>Filter feature selection methods use statistical techniques to evaluate the relationship </a:t>
            </a:r>
            <a:r>
              <a:rPr lang="en-IN" sz="2000" b="1" i="0" dirty="0">
                <a:effectLst/>
                <a:latin typeface="Times New Roman" panose="02020603050405020304" pitchFamily="18" charset="0"/>
                <a:cs typeface="Times New Roman" panose="02020603050405020304" pitchFamily="18" charset="0"/>
              </a:rPr>
              <a:t>between each input variable and the target variable</a:t>
            </a:r>
            <a:r>
              <a:rPr lang="en-IN" sz="2000" b="0" i="0" dirty="0">
                <a:effectLst/>
                <a:latin typeface="Times New Roman" panose="02020603050405020304" pitchFamily="18" charset="0"/>
                <a:cs typeface="Times New Roman" panose="02020603050405020304" pitchFamily="18" charset="0"/>
              </a:rPr>
              <a:t>, and these scores are used as the basis to choose (filter) those input variables that will be used in the model.</a:t>
            </a:r>
          </a:p>
          <a:p>
            <a:pPr algn="just"/>
            <a:r>
              <a:rPr lang="en-IN" sz="2000" b="0" i="0" dirty="0">
                <a:effectLst/>
                <a:latin typeface="Times New Roman" panose="02020603050405020304" pitchFamily="18" charset="0"/>
                <a:cs typeface="Times New Roman" panose="02020603050405020304" pitchFamily="18" charset="0"/>
              </a:rPr>
              <a:t>The statistical measures used in filter-based feature selection are generally calculated one input variable at a time with the target variable. As such, they are referred to as </a:t>
            </a:r>
            <a:r>
              <a:rPr lang="en-IN" sz="2000" b="1" i="0" dirty="0">
                <a:effectLst/>
                <a:latin typeface="Times New Roman" panose="02020603050405020304" pitchFamily="18" charset="0"/>
                <a:cs typeface="Times New Roman" panose="02020603050405020304" pitchFamily="18" charset="0"/>
              </a:rPr>
              <a:t>univariate statistical measures</a:t>
            </a:r>
            <a:r>
              <a:rPr lang="en-IN" sz="2000" b="0" i="0" dirty="0">
                <a:effectLst/>
                <a:latin typeface="Times New Roman" panose="02020603050405020304" pitchFamily="18" charset="0"/>
                <a:cs typeface="Times New Roman" panose="02020603050405020304" pitchFamily="18" charset="0"/>
              </a:rPr>
              <a:t>. This may mean that any interaction between input variables is not considered in the filtering process.</a:t>
            </a:r>
          </a:p>
          <a:p>
            <a:pPr algn="just"/>
            <a:r>
              <a:rPr lang="en-IN" sz="2000" dirty="0">
                <a:latin typeface="Times New Roman" panose="02020603050405020304" pitchFamily="18" charset="0"/>
                <a:cs typeface="Times New Roman" panose="02020603050405020304" pitchFamily="18" charset="0"/>
              </a:rPr>
              <a:t>In this method, features are dropped based on their relation to the output, or how they are correlating to the output. We use correlation to check if the features are positively or negatively correlated to the output labels and drop features accordingly. </a:t>
            </a:r>
          </a:p>
          <a:p>
            <a:pPr algn="just"/>
            <a:r>
              <a:rPr lang="en-IN" sz="2000" dirty="0" err="1">
                <a:latin typeface="Times New Roman" panose="02020603050405020304" pitchFamily="18" charset="0"/>
                <a:cs typeface="Times New Roman" panose="02020603050405020304" pitchFamily="18" charset="0"/>
              </a:rPr>
              <a:t>Eg</a:t>
            </a:r>
            <a:r>
              <a:rPr lang="en-IN" sz="2000" dirty="0">
                <a:latin typeface="Times New Roman" panose="02020603050405020304" pitchFamily="18" charset="0"/>
                <a:cs typeface="Times New Roman" panose="02020603050405020304" pitchFamily="18" charset="0"/>
              </a:rPr>
              <a:t>: Information Gain, </a:t>
            </a:r>
            <a:r>
              <a:rPr lang="en-IN" sz="2000" dirty="0">
                <a:latin typeface="Times New Roman" panose="02020603050405020304" pitchFamily="18" charset="0"/>
                <a:cs typeface="Times New Roman" panose="02020603050405020304" pitchFamily="18" charset="0"/>
                <a:hlinkClick r:id="rId2" tooltip="Chi-Square Test">
                  <a:extLst>
                    <a:ext uri="{A12FA001-AC4F-418D-AE19-62706E023703}">
                      <ahyp:hlinkClr xmlns:ahyp="http://schemas.microsoft.com/office/drawing/2018/hyperlinkcolor" val="tx"/>
                    </a:ext>
                  </a:extLst>
                </a:hlinkClick>
              </a:rPr>
              <a:t>Chi-Square </a:t>
            </a:r>
            <a:r>
              <a:rPr lang="en-IN" sz="2000" dirty="0">
                <a:latin typeface="Times New Roman" panose="02020603050405020304" pitchFamily="18" charset="0"/>
                <a:cs typeface="Times New Roman" panose="02020603050405020304" pitchFamily="18" charset="0"/>
              </a:rPr>
              <a:t>Test, Fisher’s Score, etc. </a:t>
            </a:r>
          </a:p>
          <a:p>
            <a:pPr algn="just"/>
            <a:r>
              <a:rPr lang="en-IN" sz="2000" b="1" i="0" dirty="0">
                <a:effectLst/>
                <a:latin typeface="Times New Roman" panose="02020603050405020304" pitchFamily="18" charset="0"/>
                <a:cs typeface="Times New Roman" panose="02020603050405020304" pitchFamily="18" charset="0"/>
              </a:rPr>
              <a:t>Note:-</a:t>
            </a:r>
            <a:r>
              <a:rPr lang="en-IN" sz="2000" b="0" i="0" dirty="0">
                <a:effectLst/>
                <a:latin typeface="Times New Roman" panose="02020603050405020304" pitchFamily="18" charset="0"/>
                <a:cs typeface="Times New Roman" panose="02020603050405020304" pitchFamily="18" charset="0"/>
              </a:rPr>
              <a:t> In this case, the existence of correlated predictors makes it possible to select important, but redundant, predictors. The obvious consequences of this issue are that too many predictors are chosen and, as a result, collinearity problems arise.</a:t>
            </a:r>
          </a:p>
          <a:p>
            <a:pPr algn="just"/>
            <a:endParaRPr lang="en-US" sz="2000" dirty="0">
              <a:latin typeface="Times New Roman" panose="02020603050405020304" pitchFamily="18" charset="0"/>
              <a:cs typeface="Times New Roman" panose="02020603050405020304" pitchFamily="18" charset="0"/>
            </a:endParaRPr>
          </a:p>
        </p:txBody>
      </p:sp>
      <p:pic>
        <p:nvPicPr>
          <p:cNvPr id="5122" name="Picture 2" descr="/filter-method.">
            <a:extLst>
              <a:ext uri="{FF2B5EF4-FFF2-40B4-BE49-F238E27FC236}">
                <a16:creationId xmlns:a16="http://schemas.microsoft.com/office/drawing/2014/main" id="{AA8BD47D-F762-0624-7D34-9DCB85CE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68" y="252759"/>
            <a:ext cx="30226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764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470E62-A1D6-C116-0901-F68440C948B1}"/>
              </a:ext>
            </a:extLst>
          </p:cNvPr>
          <p:cNvSpPr>
            <a:spLocks noGrp="1"/>
          </p:cNvSpPr>
          <p:nvPr>
            <p:ph idx="1"/>
          </p:nvPr>
        </p:nvSpPr>
        <p:spPr>
          <a:xfrm>
            <a:off x="404812" y="234156"/>
            <a:ext cx="7424737" cy="6452394"/>
          </a:xfrm>
        </p:spPr>
        <p:txBody>
          <a:bodyPr>
            <a:noAutofit/>
          </a:bodyPr>
          <a:lstStyle/>
          <a:p>
            <a:pPr marL="0" indent="0" algn="just">
              <a:buNone/>
            </a:pPr>
            <a:r>
              <a:rPr lang="en-IN" sz="2400" b="1" i="0" dirty="0">
                <a:solidFill>
                  <a:srgbClr val="000000"/>
                </a:solidFill>
                <a:effectLst/>
                <a:latin typeface="Times New Roman" panose="02020603050405020304" pitchFamily="18" charset="0"/>
                <a:cs typeface="Times New Roman" panose="02020603050405020304" pitchFamily="18" charset="0"/>
              </a:rPr>
              <a:t>2. Wrapper Method:</a:t>
            </a:r>
          </a:p>
          <a:p>
            <a:pPr algn="just"/>
            <a:r>
              <a:rPr lang="en-IN" sz="2400" b="0" i="0" dirty="0">
                <a:effectLst/>
                <a:latin typeface="Times New Roman" panose="02020603050405020304" pitchFamily="18" charset="0"/>
                <a:cs typeface="Times New Roman" panose="02020603050405020304" pitchFamily="18" charset="0"/>
              </a:rPr>
              <a:t>Wrapper feature selection methods create many models with different subsets of input features and select those features that result in the best performing model according to a performance metric.</a:t>
            </a:r>
          </a:p>
          <a:p>
            <a:pPr algn="just"/>
            <a:r>
              <a:rPr lang="en-IN" sz="2400" b="0" i="0" dirty="0">
                <a:effectLst/>
                <a:latin typeface="Times New Roman" panose="02020603050405020304" pitchFamily="18" charset="0"/>
                <a:cs typeface="Times New Roman" panose="02020603050405020304" pitchFamily="18" charset="0"/>
              </a:rPr>
              <a:t>These methods are unconcerned with the variable types, although they can be computationally expensive. </a:t>
            </a:r>
          </a:p>
          <a:p>
            <a:pPr algn="just"/>
            <a:r>
              <a:rPr lang="en-IN" sz="2400" b="0" i="0" dirty="0">
                <a:effectLst/>
                <a:latin typeface="Times New Roman" panose="02020603050405020304" pitchFamily="18" charset="0"/>
                <a:cs typeface="Times New Roman" panose="02020603050405020304" pitchFamily="18" charset="0"/>
              </a:rPr>
              <a:t>Recursive Feature Elimination (RFE) is a good example of a wrapper feature selection method.</a:t>
            </a:r>
          </a:p>
          <a:p>
            <a:pPr algn="just"/>
            <a:r>
              <a:rPr lang="en-IN" sz="2400" dirty="0">
                <a:latin typeface="Times New Roman" panose="02020603050405020304" pitchFamily="18" charset="0"/>
                <a:cs typeface="Times New Roman" panose="02020603050405020304" pitchFamily="18" charset="0"/>
              </a:rPr>
              <a:t>We split our data into subsets and train a model using this. </a:t>
            </a:r>
          </a:p>
          <a:p>
            <a:pPr algn="just"/>
            <a:r>
              <a:rPr lang="en-IN" sz="2400" dirty="0">
                <a:latin typeface="Times New Roman" panose="02020603050405020304" pitchFamily="18" charset="0"/>
                <a:cs typeface="Times New Roman" panose="02020603050405020304" pitchFamily="18" charset="0"/>
              </a:rPr>
              <a:t>Based on the output of the model, we add and subtract features and train the model again. </a:t>
            </a:r>
          </a:p>
          <a:p>
            <a:pPr algn="just"/>
            <a:r>
              <a:rPr lang="en-IN" sz="2400" dirty="0">
                <a:latin typeface="Times New Roman" panose="02020603050405020304" pitchFamily="18" charset="0"/>
                <a:cs typeface="Times New Roman" panose="02020603050405020304" pitchFamily="18" charset="0"/>
              </a:rPr>
              <a:t>It forms the subsets using a greedy approach and evaluates the accuracy of all the possible combinations of features. </a:t>
            </a:r>
          </a:p>
          <a:p>
            <a:pPr algn="just"/>
            <a:r>
              <a:rPr lang="en-IN" sz="2400" dirty="0" err="1">
                <a:latin typeface="Times New Roman" panose="02020603050405020304" pitchFamily="18" charset="0"/>
                <a:cs typeface="Times New Roman" panose="02020603050405020304" pitchFamily="18" charset="0"/>
              </a:rPr>
              <a:t>Eg</a:t>
            </a:r>
            <a:r>
              <a:rPr lang="en-IN" sz="2400" dirty="0">
                <a:latin typeface="Times New Roman" panose="02020603050405020304" pitchFamily="18" charset="0"/>
                <a:cs typeface="Times New Roman" panose="02020603050405020304" pitchFamily="18" charset="0"/>
              </a:rPr>
              <a:t>: Forward Selection, Backwards Elimination, etc.</a:t>
            </a:r>
          </a:p>
          <a:p>
            <a:pPr algn="just"/>
            <a:endParaRPr lang="en-US" sz="2400" dirty="0">
              <a:latin typeface="Times New Roman" panose="02020603050405020304" pitchFamily="18" charset="0"/>
              <a:cs typeface="Times New Roman" panose="02020603050405020304" pitchFamily="18" charset="0"/>
            </a:endParaRPr>
          </a:p>
        </p:txBody>
      </p:sp>
      <p:pic>
        <p:nvPicPr>
          <p:cNvPr id="6146" name="Picture 2" descr="wrapper-method">
            <a:extLst>
              <a:ext uri="{FF2B5EF4-FFF2-40B4-BE49-F238E27FC236}">
                <a16:creationId xmlns:a16="http://schemas.microsoft.com/office/drawing/2014/main" id="{D94617B4-48D7-5FE3-D85F-8896C92F7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49" y="657225"/>
            <a:ext cx="4257676" cy="559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2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582660-3625-AA81-ED34-3E8531E50B58}"/>
              </a:ext>
            </a:extLst>
          </p:cNvPr>
          <p:cNvSpPr>
            <a:spLocks noGrp="1"/>
          </p:cNvSpPr>
          <p:nvPr>
            <p:ph idx="1"/>
          </p:nvPr>
        </p:nvSpPr>
        <p:spPr>
          <a:xfrm>
            <a:off x="838200" y="1929384"/>
            <a:ext cx="10515600" cy="4251960"/>
          </a:xfrm>
        </p:spPr>
        <p:txBody>
          <a:bodyPr>
            <a:normAutofit/>
          </a:bodyPr>
          <a:lstStyle/>
          <a:p>
            <a:pPr>
              <a:buFont typeface="+mj-lt"/>
              <a:buAutoNum type="arabicPeriod"/>
            </a:pPr>
            <a:r>
              <a:rPr lang="en-IN" sz="2000" b="1" i="0" dirty="0">
                <a:effectLst/>
                <a:latin typeface="Times New Roman" panose="02020603050405020304" pitchFamily="18" charset="0"/>
                <a:cs typeface="Times New Roman" panose="02020603050405020304" pitchFamily="18" charset="0"/>
              </a:rPr>
              <a:t>Forward Selection</a:t>
            </a:r>
            <a:r>
              <a:rPr lang="en-IN" sz="2000" b="0" i="0" dirty="0">
                <a:effectLst/>
                <a:latin typeface="Times New Roman" panose="02020603050405020304" pitchFamily="18" charset="0"/>
                <a:cs typeface="Times New Roman" panose="02020603050405020304" pitchFamily="18" charset="0"/>
              </a:rPr>
              <a:t>: Forward selection is an iterative method in which we start with having no feature in the model. In each iteration, we keep adding the feature which best improves our model till an addition of a new variable does not improve the performance of the model.</a:t>
            </a:r>
          </a:p>
          <a:p>
            <a:pPr>
              <a:buFont typeface="+mj-lt"/>
              <a:buAutoNum type="arabicPeriod"/>
            </a:pPr>
            <a:endParaRPr lang="en-IN" sz="2000" b="0" i="0" dirty="0">
              <a:effectLst/>
              <a:latin typeface="Times New Roman" panose="02020603050405020304" pitchFamily="18" charset="0"/>
              <a:cs typeface="Times New Roman" panose="02020603050405020304" pitchFamily="18" charset="0"/>
            </a:endParaRPr>
          </a:p>
          <a:p>
            <a:pPr>
              <a:buFont typeface="+mj-lt"/>
              <a:buAutoNum type="arabicPeriod"/>
            </a:pPr>
            <a:r>
              <a:rPr lang="en-IN" sz="2000" b="1" i="0" dirty="0">
                <a:effectLst/>
                <a:latin typeface="Times New Roman" panose="02020603050405020304" pitchFamily="18" charset="0"/>
                <a:cs typeface="Times New Roman" panose="02020603050405020304" pitchFamily="18" charset="0"/>
              </a:rPr>
              <a:t>Backward Elimination</a:t>
            </a:r>
            <a:r>
              <a:rPr lang="en-IN" sz="2000" b="0" i="0" dirty="0">
                <a:effectLst/>
                <a:latin typeface="Times New Roman" panose="02020603050405020304" pitchFamily="18" charset="0"/>
                <a:cs typeface="Times New Roman" panose="02020603050405020304" pitchFamily="18" charset="0"/>
              </a:rPr>
              <a:t>: In backward elimination, we start with all the features and removes the least significant feature at each iteration which improves the performance of the model. We repeat this until no improvement is observed on removal of features.</a:t>
            </a:r>
          </a:p>
          <a:p>
            <a:pPr>
              <a:buFont typeface="+mj-lt"/>
              <a:buAutoNum type="arabicPeriod"/>
            </a:pPr>
            <a:endParaRPr lang="en-IN" sz="2000" b="0" i="0" dirty="0">
              <a:effectLst/>
              <a:latin typeface="Times New Roman" panose="02020603050405020304" pitchFamily="18" charset="0"/>
              <a:cs typeface="Times New Roman" panose="02020603050405020304" pitchFamily="18" charset="0"/>
            </a:endParaRPr>
          </a:p>
          <a:p>
            <a:pPr>
              <a:buFont typeface="+mj-lt"/>
              <a:buAutoNum type="arabicPeriod"/>
            </a:pPr>
            <a:r>
              <a:rPr lang="en-IN" sz="2000" b="1" i="0" dirty="0">
                <a:effectLst/>
                <a:latin typeface="Times New Roman" panose="02020603050405020304" pitchFamily="18" charset="0"/>
                <a:cs typeface="Times New Roman" panose="02020603050405020304" pitchFamily="18" charset="0"/>
              </a:rPr>
              <a:t>Recursive Feature elimination</a:t>
            </a:r>
            <a:r>
              <a:rPr lang="en-IN" sz="2000" b="0" i="0" dirty="0">
                <a:effectLst/>
                <a:latin typeface="Times New Roman" panose="02020603050405020304" pitchFamily="18" charset="0"/>
                <a:cs typeface="Times New Roman" panose="02020603050405020304" pitchFamily="18" charset="0"/>
              </a:rPr>
              <a:t>: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0422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C7ADD-5C2E-5614-60DA-B39C19634993}"/>
              </a:ext>
            </a:extLst>
          </p:cNvPr>
          <p:cNvSpPr>
            <a:spLocks noGrp="1"/>
          </p:cNvSpPr>
          <p:nvPr>
            <p:ph idx="1"/>
          </p:nvPr>
        </p:nvSpPr>
        <p:spPr>
          <a:xfrm>
            <a:off x="838200" y="1111250"/>
            <a:ext cx="6562725" cy="4351338"/>
          </a:xfrm>
        </p:spPr>
        <p:txBody>
          <a:bodyPr>
            <a:normAutofit/>
          </a:bodyPr>
          <a:lstStyle/>
          <a:p>
            <a:pPr marL="0" indent="0" algn="just">
              <a:buNone/>
            </a:pPr>
            <a:r>
              <a:rPr lang="en-IN" b="1" i="0" dirty="0">
                <a:effectLst/>
                <a:latin typeface="Times New Roman" panose="02020603050405020304" pitchFamily="18" charset="0"/>
                <a:cs typeface="Times New Roman" panose="02020603050405020304" pitchFamily="18" charset="0"/>
              </a:rPr>
              <a:t>3. Embedded/Intrinsic Method:</a:t>
            </a:r>
          </a:p>
          <a:p>
            <a:pPr algn="just"/>
            <a:r>
              <a:rPr lang="en-IN" b="0" i="0" dirty="0">
                <a:effectLst/>
                <a:latin typeface="Times New Roman" panose="02020603050405020304" pitchFamily="18" charset="0"/>
                <a:cs typeface="Times New Roman" panose="02020603050405020304" pitchFamily="18" charset="0"/>
              </a:rPr>
              <a:t>Embedded methods combine the qualities of filter and wrapper methods.</a:t>
            </a:r>
          </a:p>
          <a:p>
            <a:pPr algn="just"/>
            <a:r>
              <a:rPr lang="en-IN" b="0" i="0" dirty="0">
                <a:effectLst/>
                <a:latin typeface="Times New Roman" panose="02020603050405020304" pitchFamily="18" charset="0"/>
                <a:cs typeface="Times New Roman" panose="02020603050405020304" pitchFamily="18" charset="0"/>
              </a:rPr>
              <a:t>This method takes care of the machine training iterative process while maintaining the computation cost to be minimum. </a:t>
            </a:r>
          </a:p>
          <a:p>
            <a:pPr algn="just"/>
            <a:r>
              <a:rPr lang="en-IN" b="0" i="0" dirty="0" err="1">
                <a:effectLst/>
                <a:latin typeface="Times New Roman" panose="02020603050405020304" pitchFamily="18" charset="0"/>
                <a:cs typeface="Times New Roman" panose="02020603050405020304" pitchFamily="18" charset="0"/>
              </a:rPr>
              <a:t>Eg</a:t>
            </a:r>
            <a:r>
              <a:rPr lang="en-IN" b="0" i="0" dirty="0">
                <a:effectLst/>
                <a:latin typeface="Times New Roman" panose="02020603050405020304" pitchFamily="18" charset="0"/>
                <a:cs typeface="Times New Roman" panose="02020603050405020304" pitchFamily="18" charset="0"/>
              </a:rPr>
              <a:t>: Lasso and Ridge Regression.</a:t>
            </a:r>
          </a:p>
          <a:p>
            <a:pPr algn="just"/>
            <a:endParaRPr lang="en-US" dirty="0">
              <a:latin typeface="Times New Roman" panose="02020603050405020304" pitchFamily="18" charset="0"/>
              <a:cs typeface="Times New Roman" panose="02020603050405020304" pitchFamily="18" charset="0"/>
            </a:endParaRPr>
          </a:p>
        </p:txBody>
      </p:sp>
      <p:pic>
        <p:nvPicPr>
          <p:cNvPr id="7172" name="Picture 4" descr="intrinsic">
            <a:extLst>
              <a:ext uri="{FF2B5EF4-FFF2-40B4-BE49-F238E27FC236}">
                <a16:creationId xmlns:a16="http://schemas.microsoft.com/office/drawing/2014/main" id="{B8FFE745-800D-702D-1EF1-C37647DC7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926" y="885825"/>
            <a:ext cx="4791074" cy="524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221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889</TotalTime>
  <Words>7939</Words>
  <Application>Microsoft Macintosh PowerPoint</Application>
  <PresentationFormat>Widescreen</PresentationFormat>
  <Paragraphs>965</Paragraphs>
  <Slides>94</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94</vt:i4>
      </vt:variant>
    </vt:vector>
  </HeadingPairs>
  <TitlesOfParts>
    <vt:vector size="115" baseType="lpstr">
      <vt:lpstr>Arial</vt:lpstr>
      <vt:lpstr>Arial</vt:lpstr>
      <vt:lpstr>Calibri</vt:lpstr>
      <vt:lpstr>Calibri Light</vt:lpstr>
      <vt:lpstr>erdana</vt:lpstr>
      <vt:lpstr>inherit</vt:lpstr>
      <vt:lpstr>Inter</vt:lpstr>
      <vt:lpstr>inter-bold</vt:lpstr>
      <vt:lpstr>inter-regular</vt:lpstr>
      <vt:lpstr>Merriweather</vt:lpstr>
      <vt:lpstr>Poppins</vt:lpstr>
      <vt:lpstr>proxima_novaregular</vt:lpstr>
      <vt:lpstr>Raleway</vt:lpstr>
      <vt:lpstr>Roboto</vt:lpstr>
      <vt:lpstr>source-serif-pro</vt:lpstr>
      <vt:lpstr>Times New Roman</vt:lpstr>
      <vt:lpstr>urw-din</vt:lpstr>
      <vt:lpstr>verdana</vt:lpstr>
      <vt:lpstr>walsheim</vt:lpstr>
      <vt:lpstr>Wingdings</vt:lpstr>
      <vt:lpstr>Office Theme</vt:lpstr>
      <vt:lpstr>DATA PREPARATION (UNIT 1)  MCA 3RD SEMESTER SIKKIM UNIVERSITY  -PRATIKSHYA SHARMA </vt:lpstr>
      <vt:lpstr>Contents</vt:lpstr>
      <vt:lpstr>PowerPoint Presentation</vt:lpstr>
      <vt:lpstr>Quantitative Data </vt:lpstr>
      <vt:lpstr>Qualitative Data </vt:lpstr>
      <vt:lpstr>PowerPoint Presentation</vt:lpstr>
      <vt:lpstr>Nominal Data </vt:lpstr>
      <vt:lpstr>Nominal Data </vt:lpstr>
      <vt:lpstr>Ordinal Data</vt:lpstr>
      <vt:lpstr>Ordinal Data</vt:lpstr>
      <vt:lpstr>PowerPoint Presentation</vt:lpstr>
      <vt:lpstr>Nominal vs. Ordinal Data </vt:lpstr>
      <vt:lpstr>Discrete Data </vt:lpstr>
      <vt:lpstr>Continuous Data </vt:lpstr>
      <vt:lpstr>PowerPoint Presentation</vt:lpstr>
      <vt:lpstr>Discrete vs. Continuous Data </vt:lpstr>
      <vt:lpstr>Ratio</vt:lpstr>
      <vt:lpstr>DATA PREPARATION</vt:lpstr>
      <vt:lpstr>PowerPoint Presentation</vt:lpstr>
      <vt:lpstr>DATA PREPARATION</vt:lpstr>
      <vt:lpstr>DATA PREPARATION</vt:lpstr>
      <vt:lpstr>Normalization</vt:lpstr>
      <vt:lpstr>Min-Max Normalization</vt:lpstr>
      <vt:lpstr>PowerPoint Presentation</vt:lpstr>
      <vt:lpstr>PowerPoint Presentation</vt:lpstr>
      <vt:lpstr>Decimal Scaling Normalization</vt:lpstr>
      <vt:lpstr>Formula:</vt:lpstr>
      <vt:lpstr>PowerPoint Presentation</vt:lpstr>
      <vt:lpstr>PowerPoint Presentation</vt:lpstr>
      <vt:lpstr>Z-Score Normalization</vt:lpstr>
      <vt:lpstr>PowerPoint Presentation</vt:lpstr>
      <vt:lpstr>PowerPoint Presentation</vt:lpstr>
      <vt:lpstr>PowerPoint Presentation</vt:lpstr>
      <vt:lpstr>Difference between Min Max normalization and Z Score Normalization: </vt:lpstr>
      <vt:lpstr>PROBLEMS:</vt:lpstr>
      <vt:lpstr>Perform Z-score normalization</vt:lpstr>
      <vt:lpstr>DATA PREPARATION</vt:lpstr>
      <vt:lpstr>Discretization</vt:lpstr>
      <vt:lpstr>Data Discretization Example</vt:lpstr>
      <vt:lpstr>What are some famous techniques of data discretization? </vt:lpstr>
      <vt:lpstr>Histogram</vt:lpstr>
      <vt:lpstr>Creating a Histogram </vt:lpstr>
      <vt:lpstr>PowerPoint Presentation</vt:lpstr>
      <vt:lpstr>Creating a Histogram</vt:lpstr>
      <vt:lpstr>Creating a Histogram</vt:lpstr>
      <vt:lpstr>Create a Histogram for following data</vt:lpstr>
      <vt:lpstr>PowerPoint Presentation</vt:lpstr>
      <vt:lpstr>Binning</vt:lpstr>
      <vt:lpstr>How do you Bin Data? </vt:lpstr>
      <vt:lpstr>PowerPoint Presentation</vt:lpstr>
      <vt:lpstr>Cluster Analysis</vt:lpstr>
      <vt:lpstr>K-Mean (A centroid based Technique)</vt:lpstr>
      <vt:lpstr>PowerPoint Presentation</vt:lpstr>
      <vt:lpstr>PowerPoint Presentation</vt:lpstr>
      <vt:lpstr>PowerPoint Presentation</vt:lpstr>
      <vt:lpstr>Decision Tree Analysis</vt:lpstr>
      <vt:lpstr>PowerPoint Presentation</vt:lpstr>
      <vt:lpstr>Example - decision tree  </vt:lpstr>
      <vt:lpstr>PowerPoint Presentation</vt:lpstr>
      <vt:lpstr>Example</vt:lpstr>
      <vt:lpstr>DATA PREPARATION</vt:lpstr>
      <vt:lpstr>PowerPoint Presentation</vt:lpstr>
      <vt:lpstr>MISSING VALUE ESTIMATION</vt:lpstr>
      <vt:lpstr>Example</vt:lpstr>
      <vt:lpstr>PowerPoint Presentation</vt:lpstr>
      <vt:lpstr>KNN</vt:lpstr>
      <vt:lpstr>How does K-NN work? </vt:lpstr>
      <vt:lpstr>PowerPoint Presentation</vt:lpstr>
      <vt:lpstr>PowerPoint Presentation</vt:lpstr>
      <vt:lpstr>PowerPoint Presentation</vt:lpstr>
      <vt:lpstr>How to select the value of K in the K-NN Algorithm? </vt:lpstr>
      <vt:lpstr>PowerPoint Presentation</vt:lpstr>
      <vt:lpstr>Example (KNN)</vt:lpstr>
      <vt:lpstr>Example (KNN)</vt:lpstr>
      <vt:lpstr>Sampling</vt:lpstr>
      <vt:lpstr>Important Terms</vt:lpstr>
      <vt:lpstr>Process of Sampling </vt:lpstr>
      <vt:lpstr>Methods and Types of sampling: </vt:lpstr>
      <vt:lpstr>PowerPoint Presentation</vt:lpstr>
      <vt:lpstr>Example (Simple Random Sampling)</vt:lpstr>
      <vt:lpstr>PowerPoint Presentation</vt:lpstr>
      <vt:lpstr>PowerPoint Presentation</vt:lpstr>
      <vt:lpstr>Example</vt:lpstr>
      <vt:lpstr>PowerPoint Presentation</vt:lpstr>
      <vt:lpstr>PowerPoint Presentation</vt:lpstr>
      <vt:lpstr>Example (Stratified Sampling)</vt:lpstr>
      <vt:lpstr>PowerPoint Presentation</vt:lpstr>
      <vt:lpstr>Feature Selection</vt:lpstr>
      <vt:lpstr>Feature Selection</vt:lpstr>
      <vt:lpstr>Feature Selection</vt:lpstr>
      <vt:lpstr>Methodologies used for feature selection.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MCA 3RD SEMESTER SIKKIM UNIVERSITY</dc:title>
  <dc:creator>Pratikshya Sharma</dc:creator>
  <cp:lastModifiedBy>Pratikshya Sharma</cp:lastModifiedBy>
  <cp:revision>406</cp:revision>
  <dcterms:created xsi:type="dcterms:W3CDTF">2022-09-22T11:00:33Z</dcterms:created>
  <dcterms:modified xsi:type="dcterms:W3CDTF">2022-11-04T05:49:16Z</dcterms:modified>
</cp:coreProperties>
</file>